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73"/>
  </p:notesMasterIdLst>
  <p:handoutMasterIdLst>
    <p:handoutMasterId r:id="rId174"/>
  </p:handoutMasterIdLst>
  <p:sldIdLst>
    <p:sldId id="325" r:id="rId3"/>
    <p:sldId id="886" r:id="rId4"/>
    <p:sldId id="1275" r:id="rId5"/>
    <p:sldId id="1276" r:id="rId6"/>
    <p:sldId id="328" r:id="rId7"/>
    <p:sldId id="887" r:id="rId8"/>
    <p:sldId id="1310" r:id="rId9"/>
    <p:sldId id="309" r:id="rId10"/>
    <p:sldId id="1059" r:id="rId11"/>
    <p:sldId id="1254" r:id="rId12"/>
    <p:sldId id="1126" r:id="rId13"/>
    <p:sldId id="854" r:id="rId14"/>
    <p:sldId id="1255" r:id="rId15"/>
    <p:sldId id="1256" r:id="rId16"/>
    <p:sldId id="1093" r:id="rId17"/>
    <p:sldId id="1128" r:id="rId18"/>
    <p:sldId id="1130" r:id="rId19"/>
    <p:sldId id="1131" r:id="rId20"/>
    <p:sldId id="900" r:id="rId21"/>
    <p:sldId id="1257" r:id="rId22"/>
    <p:sldId id="1132" r:id="rId23"/>
    <p:sldId id="1133" r:id="rId24"/>
    <p:sldId id="1134" r:id="rId25"/>
    <p:sldId id="1291" r:id="rId26"/>
    <p:sldId id="1293" r:id="rId27"/>
    <p:sldId id="1303" r:id="rId28"/>
    <p:sldId id="513" r:id="rId29"/>
    <p:sldId id="1258" r:id="rId30"/>
    <p:sldId id="598" r:id="rId31"/>
    <p:sldId id="1060" r:id="rId32"/>
    <p:sldId id="1098" r:id="rId33"/>
    <p:sldId id="1099" r:id="rId34"/>
    <p:sldId id="1100" r:id="rId35"/>
    <p:sldId id="1135" r:id="rId36"/>
    <p:sldId id="1290" r:id="rId37"/>
    <p:sldId id="1137" r:id="rId38"/>
    <p:sldId id="1138" r:id="rId39"/>
    <p:sldId id="1139" r:id="rId40"/>
    <p:sldId id="1140" r:id="rId41"/>
    <p:sldId id="1141" r:id="rId42"/>
    <p:sldId id="1142" r:id="rId43"/>
    <p:sldId id="1143" r:id="rId44"/>
    <p:sldId id="1144" r:id="rId45"/>
    <p:sldId id="1145" r:id="rId46"/>
    <p:sldId id="1146" r:id="rId47"/>
    <p:sldId id="1147" r:id="rId48"/>
    <p:sldId id="1148" r:id="rId49"/>
    <p:sldId id="1316" r:id="rId50"/>
    <p:sldId id="1149" r:id="rId51"/>
    <p:sldId id="1150" r:id="rId52"/>
    <p:sldId id="1151" r:id="rId53"/>
    <p:sldId id="1153" r:id="rId54"/>
    <p:sldId id="1155" r:id="rId55"/>
    <p:sldId id="1260" r:id="rId56"/>
    <p:sldId id="1277" r:id="rId57"/>
    <p:sldId id="1157" r:id="rId58"/>
    <p:sldId id="1287" r:id="rId59"/>
    <p:sldId id="1159" r:id="rId60"/>
    <p:sldId id="1263" r:id="rId61"/>
    <p:sldId id="1162" r:id="rId62"/>
    <p:sldId id="1161" r:id="rId63"/>
    <p:sldId id="1163" r:id="rId64"/>
    <p:sldId id="1164" r:id="rId65"/>
    <p:sldId id="1288" r:id="rId66"/>
    <p:sldId id="1166" r:id="rId67"/>
    <p:sldId id="938" r:id="rId68"/>
    <p:sldId id="1068" r:id="rId69"/>
    <p:sldId id="1111" r:id="rId70"/>
    <p:sldId id="1167" r:id="rId71"/>
    <p:sldId id="1168" r:id="rId72"/>
    <p:sldId id="1265" r:id="rId73"/>
    <p:sldId id="1169" r:id="rId74"/>
    <p:sldId id="1266" r:id="rId75"/>
    <p:sldId id="1205" r:id="rId76"/>
    <p:sldId id="1171" r:id="rId77"/>
    <p:sldId id="1172" r:id="rId78"/>
    <p:sldId id="1317" r:id="rId79"/>
    <p:sldId id="1267" r:id="rId80"/>
    <p:sldId id="1174" r:id="rId81"/>
    <p:sldId id="1281" r:id="rId82"/>
    <p:sldId id="1318" r:id="rId83"/>
    <p:sldId id="1206" r:id="rId84"/>
    <p:sldId id="1178" r:id="rId85"/>
    <p:sldId id="1179" r:id="rId86"/>
    <p:sldId id="1180" r:id="rId87"/>
    <p:sldId id="1207" r:id="rId88"/>
    <p:sldId id="1268" r:id="rId89"/>
    <p:sldId id="1304" r:id="rId90"/>
    <p:sldId id="1294" r:id="rId91"/>
    <p:sldId id="1295" r:id="rId92"/>
    <p:sldId id="1182" r:id="rId93"/>
    <p:sldId id="1184" r:id="rId94"/>
    <p:sldId id="1319" r:id="rId95"/>
    <p:sldId id="1208" r:id="rId96"/>
    <p:sldId id="1185" r:id="rId97"/>
    <p:sldId id="1269" r:id="rId98"/>
    <p:sldId id="1209" r:id="rId99"/>
    <p:sldId id="1188" r:id="rId100"/>
    <p:sldId id="1190" r:id="rId101"/>
    <p:sldId id="1320" r:id="rId102"/>
    <p:sldId id="1210" r:id="rId103"/>
    <p:sldId id="1191" r:id="rId104"/>
    <p:sldId id="1321" r:id="rId105"/>
    <p:sldId id="1211" r:id="rId106"/>
    <p:sldId id="1193" r:id="rId107"/>
    <p:sldId id="1194" r:id="rId108"/>
    <p:sldId id="1195" r:id="rId109"/>
    <p:sldId id="1196" r:id="rId110"/>
    <p:sldId id="1197" r:id="rId111"/>
    <p:sldId id="1198" r:id="rId112"/>
    <p:sldId id="1199" r:id="rId113"/>
    <p:sldId id="1200" r:id="rId114"/>
    <p:sldId id="1201" r:id="rId115"/>
    <p:sldId id="1212" r:id="rId116"/>
    <p:sldId id="1202" r:id="rId117"/>
    <p:sldId id="1203" r:id="rId118"/>
    <p:sldId id="1270" r:id="rId119"/>
    <p:sldId id="1296" r:id="rId120"/>
    <p:sldId id="1297" r:id="rId121"/>
    <p:sldId id="1305" r:id="rId122"/>
    <p:sldId id="1213" r:id="rId123"/>
    <p:sldId id="1271" r:id="rId124"/>
    <p:sldId id="1215" r:id="rId125"/>
    <p:sldId id="1282" r:id="rId126"/>
    <p:sldId id="1216" r:id="rId127"/>
    <p:sldId id="1218" r:id="rId128"/>
    <p:sldId id="1219" r:id="rId129"/>
    <p:sldId id="1311" r:id="rId130"/>
    <p:sldId id="1220" r:id="rId131"/>
    <p:sldId id="1221" r:id="rId132"/>
    <p:sldId id="1312" r:id="rId133"/>
    <p:sldId id="1222" r:id="rId134"/>
    <p:sldId id="1223" r:id="rId135"/>
    <p:sldId id="1322" r:id="rId136"/>
    <p:sldId id="1313" r:id="rId137"/>
    <p:sldId id="1224" r:id="rId138"/>
    <p:sldId id="1225" r:id="rId139"/>
    <p:sldId id="1323" r:id="rId140"/>
    <p:sldId id="1226" r:id="rId141"/>
    <p:sldId id="1299" r:id="rId142"/>
    <p:sldId id="1306" r:id="rId143"/>
    <p:sldId id="1227" r:id="rId144"/>
    <p:sldId id="1289" r:id="rId145"/>
    <p:sldId id="1285" r:id="rId146"/>
    <p:sldId id="1298" r:id="rId147"/>
    <p:sldId id="1231" r:id="rId148"/>
    <p:sldId id="1233" r:id="rId149"/>
    <p:sldId id="1314" r:id="rId150"/>
    <p:sldId id="1234" r:id="rId151"/>
    <p:sldId id="1235" r:id="rId152"/>
    <p:sldId id="1315" r:id="rId153"/>
    <p:sldId id="1236" r:id="rId154"/>
    <p:sldId id="1237" r:id="rId155"/>
    <p:sldId id="1238" r:id="rId156"/>
    <p:sldId id="1239" r:id="rId157"/>
    <p:sldId id="1240" r:id="rId158"/>
    <p:sldId id="1241" r:id="rId159"/>
    <p:sldId id="1242" r:id="rId160"/>
    <p:sldId id="1244" r:id="rId161"/>
    <p:sldId id="1246" r:id="rId162"/>
    <p:sldId id="1249" r:id="rId163"/>
    <p:sldId id="1284" r:id="rId164"/>
    <p:sldId id="1251" r:id="rId165"/>
    <p:sldId id="1300" r:id="rId166"/>
    <p:sldId id="1301" r:id="rId167"/>
    <p:sldId id="1302" r:id="rId168"/>
    <p:sldId id="1308" r:id="rId169"/>
    <p:sldId id="1309" r:id="rId170"/>
    <p:sldId id="1252" r:id="rId171"/>
    <p:sldId id="326" r:id="rId172"/>
  </p:sldIdLst>
  <p:sldSz cx="12190413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6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韩冬" initials="hd" lastIdx="3" clrIdx="0">
    <p:extLst>
      <p:ext uri="{19B8F6BF-5375-455C-9EA6-DF929625EA0E}">
        <p15:presenceInfo xmlns:p15="http://schemas.microsoft.com/office/powerpoint/2012/main" userId="韩冬" providerId="None"/>
      </p:ext>
    </p:extLst>
  </p:cmAuthor>
  <p:cmAuthor id="2" name="Windows 用户" initials="W用" lastIdx="3" clrIdx="1">
    <p:extLst>
      <p:ext uri="{19B8F6BF-5375-455C-9EA6-DF929625EA0E}">
        <p15:presenceInfo xmlns:p15="http://schemas.microsoft.com/office/powerpoint/2012/main" userId="18339b50b06c86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B3"/>
    <a:srgbClr val="1369B2"/>
    <a:srgbClr val="595959"/>
    <a:srgbClr val="FF0000"/>
    <a:srgbClr val="B2B2B2"/>
    <a:srgbClr val="F2F2F2"/>
    <a:srgbClr val="FFFFFF"/>
    <a:srgbClr val="EBAD13"/>
    <a:srgbClr val="BBBBB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89369" autoAdjust="0"/>
  </p:normalViewPr>
  <p:slideViewPr>
    <p:cSldViewPr>
      <p:cViewPr varScale="1">
        <p:scale>
          <a:sx n="112" d="100"/>
          <a:sy n="112" d="100"/>
        </p:scale>
        <p:origin x="414" y="108"/>
      </p:cViewPr>
      <p:guideLst>
        <p:guide orient="horz" pos="1480"/>
        <p:guide pos="937"/>
        <p:guide pos="6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viewProps" Target="viewProps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handoutMaster" Target="handoutMasters/handout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commentAuthors" Target="commentAuthor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presProps" Target="pres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363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28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2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62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9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36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0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47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3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4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2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5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45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048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980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1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494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16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6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7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1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60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63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33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864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53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99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75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257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80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04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0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55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3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87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93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998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847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1518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1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559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914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3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22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74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1883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585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072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6991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64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038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29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876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24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1727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788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3778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6666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807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910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113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816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4284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93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4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132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594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627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1571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5382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739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86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9440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410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9853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4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6879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009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967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0820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49497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069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128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847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928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334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1474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540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09965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0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15" y="390618"/>
            <a:ext cx="520428" cy="274702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305731" y="6526138"/>
            <a:ext cx="290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yx.ityxb.com</a:t>
            </a:r>
            <a:endParaRPr lang="zh-CN" altLang="en-US" sz="12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703717" y="6794446"/>
            <a:ext cx="1486695" cy="84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F652BD-78F8-4263-B0C9-1157D4F9F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294845"/>
            <a:ext cx="2595061" cy="4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1137BB1-9F5B-4D4F-9A56-B2F02308C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90" y="5045086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2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30E425-C7EA-45F0-85AD-6C51CB843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7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037285" y="2637706"/>
            <a:ext cx="866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第</a:t>
            </a:r>
            <a:r>
              <a:rPr lang="en-US" altLang="zh-CN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2</a:t>
            </a:r>
            <a:r>
              <a:rPr lang="zh-CN" altLang="en-US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章 </a:t>
            </a:r>
            <a:r>
              <a:rPr lang="en-US" altLang="zh-CN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JavaScript</a:t>
            </a:r>
            <a:r>
              <a:rPr lang="zh-CN" altLang="en-US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基本语法</a:t>
            </a:r>
            <a:endParaRPr lang="en-US" altLang="zh-CN" sz="5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18942" y="3861842"/>
            <a:ext cx="6336704" cy="43053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《JavaScript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前端开发案例教程（第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什么是变量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705C999-35B9-4DD9-B118-DC6DA66D6D17}"/>
              </a:ext>
            </a:extLst>
          </p:cNvPr>
          <p:cNvGrpSpPr/>
          <p:nvPr/>
        </p:nvGrpSpPr>
        <p:grpSpPr bwMode="auto">
          <a:xfrm>
            <a:off x="5015086" y="2269055"/>
            <a:ext cx="4438943" cy="2528891"/>
            <a:chOff x="3704295" y="2668639"/>
            <a:chExt cx="4439098" cy="2170134"/>
          </a:xfrm>
        </p:grpSpPr>
        <p:sp>
          <p:nvSpPr>
            <p:cNvPr id="9" name="圆角矩形标注 11">
              <a:extLst>
                <a:ext uri="{FF2B5EF4-FFF2-40B4-BE49-F238E27FC236}">
                  <a16:creationId xmlns:a16="http://schemas.microsoft.com/office/drawing/2014/main" id="{BB606471-C07E-4BB9-87C6-5896C5940963}"/>
                </a:ext>
              </a:extLst>
            </p:cNvPr>
            <p:cNvSpPr/>
            <p:nvPr/>
          </p:nvSpPr>
          <p:spPr bwMode="auto">
            <a:xfrm rot="5400000">
              <a:off x="4788703" y="1715594"/>
              <a:ext cx="2170134" cy="4076223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E0AE0A7E-DDFD-4A47-94B5-E0F77F67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17165D8-265A-4BEA-95DA-73DBCD31FA9D}"/>
              </a:ext>
            </a:extLst>
          </p:cNvPr>
          <p:cNvSpPr txBox="1"/>
          <p:nvPr/>
        </p:nvSpPr>
        <p:spPr>
          <a:xfrm>
            <a:off x="5334094" y="2579317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中申请的一块用来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存放数据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。变量由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组成，通过变量名可以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访问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变量的值。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左表达式能够确定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最终值时，则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不运算右表达式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的值，此时称为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短路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74BC36-D0DA-438E-9EB5-E0339A9BB5EF}"/>
              </a:ext>
            </a:extLst>
          </p:cNvPr>
          <p:cNvSpPr txBox="1"/>
          <p:nvPr/>
        </p:nvSpPr>
        <p:spPr>
          <a:xfrm>
            <a:off x="2350790" y="2533753"/>
            <a:ext cx="7272808" cy="24617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num = 1;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 &amp;&amp; num++;		// &amp;&amp;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短路情况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 || num++;			// ||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短路情况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68C032-4D38-4333-95F2-A5946DEE94D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2.4.6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逻辑运算符</a:t>
            </a:r>
          </a:p>
        </p:txBody>
      </p:sp>
    </p:spTree>
    <p:extLst>
      <p:ext uri="{BB962C8B-B14F-4D97-AF65-F5344CB8AC3E}">
        <p14:creationId xmlns:p14="http://schemas.microsoft.com/office/powerpoint/2010/main" val="17631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三元运算符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，能够使用三元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运算符实现条件判断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2ED15CB-A9C9-4427-9C0B-005C330C52D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2.4.7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三元运算符</a:t>
            </a:r>
          </a:p>
        </p:txBody>
      </p:sp>
    </p:spTree>
    <p:extLst>
      <p:ext uri="{BB962C8B-B14F-4D97-AF65-F5344CB8AC3E}">
        <p14:creationId xmlns:p14="http://schemas.microsoft.com/office/powerpoint/2010/main" val="3082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282B59F-FC02-4D40-BC4E-583CB3D628FF}"/>
              </a:ext>
            </a:extLst>
          </p:cNvPr>
          <p:cNvSpPr txBox="1"/>
          <p:nvPr/>
        </p:nvSpPr>
        <p:spPr>
          <a:xfrm>
            <a:off x="3214886" y="2858162"/>
            <a:ext cx="5904656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?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: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D828F8-90E3-4117-97AA-94DC83B7FC95}"/>
              </a:ext>
            </a:extLst>
          </p:cNvPr>
          <p:cNvSpPr txBox="1"/>
          <p:nvPr/>
        </p:nvSpPr>
        <p:spPr>
          <a:xfrm>
            <a:off x="1054646" y="1053530"/>
            <a:ext cx="10441160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三元运算符也称为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三元表达式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，使用问号“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?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和冒号“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两个符号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连接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的值来决定问号后面的表达式和冒号后面的表达式哪个被执行。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其语法格式如下。</a:t>
            </a: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980580A-2249-4FD6-AD24-F9649C1297F5}"/>
              </a:ext>
            </a:extLst>
          </p:cNvPr>
          <p:cNvSpPr txBox="1"/>
          <p:nvPr/>
        </p:nvSpPr>
        <p:spPr>
          <a:xfrm>
            <a:off x="1126654" y="3764649"/>
            <a:ext cx="1022513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，则返回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的执行结果。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，则返回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的执行结果。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7735-5263-4076-AB1F-DEB3F4EB3AE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2.4.7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三元运算符</a:t>
            </a:r>
          </a:p>
        </p:txBody>
      </p:sp>
    </p:spTree>
    <p:extLst>
      <p:ext uri="{BB962C8B-B14F-4D97-AF65-F5344CB8AC3E}">
        <p14:creationId xmlns:p14="http://schemas.microsoft.com/office/powerpoint/2010/main" val="40596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282B59F-FC02-4D40-BC4E-583CB3D628FF}"/>
              </a:ext>
            </a:extLst>
          </p:cNvPr>
          <p:cNvSpPr txBox="1"/>
          <p:nvPr/>
        </p:nvSpPr>
        <p:spPr>
          <a:xfrm>
            <a:off x="2242778" y="2816562"/>
            <a:ext cx="7920880" cy="147732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age = 15;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status = age &gt;= 18 ?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已成年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: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未成年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console.log(status);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输出结果：未成年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D828F8-90E3-4117-97AA-94DC83B7FC95}"/>
              </a:ext>
            </a:extLst>
          </p:cNvPr>
          <p:cNvSpPr txBox="1"/>
          <p:nvPr/>
        </p:nvSpPr>
        <p:spPr>
          <a:xfrm>
            <a:off x="982638" y="1341562"/>
            <a:ext cx="10441160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下面演示三元运算符的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使用。声明变量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并赋值，判断变量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的值是否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大于等于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大于等于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，则输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已成年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”，否则输出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未成年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”，示例代码如下。</a:t>
            </a: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7735-5263-4076-AB1F-DEB3F4EB3AE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2.4.7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三元运算符</a:t>
            </a:r>
          </a:p>
        </p:txBody>
      </p:sp>
    </p:spTree>
    <p:extLst>
      <p:ext uri="{BB962C8B-B14F-4D97-AF65-F5344CB8AC3E}">
        <p14:creationId xmlns:p14="http://schemas.microsoft.com/office/powerpoint/2010/main" val="186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位运算符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能够使用位运算符进行二进制运算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39EEF58-F0DF-43BB-9D5C-3FBDA9C5188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25899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用来对数据进行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运算，在运算时，位运算符会将参与运算的操作数视为由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二进制数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）组成的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位的串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9C7B88C-00C5-4042-B961-AD7B0D8C1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55250"/>
              </p:ext>
            </p:extLst>
          </p:nvPr>
        </p:nvGraphicFramePr>
        <p:xfrm>
          <a:off x="1054645" y="2277666"/>
          <a:ext cx="10369153" cy="386790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3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498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7599310">
                  <a:extLst>
                    <a:ext uri="{9D8B030D-6E8A-4147-A177-3AD203B41FA5}">
                      <a16:colId xmlns:a16="http://schemas.microsoft.com/office/drawing/2014/main" val="24227693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73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按位“与”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将操作数进行按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位“与”运算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，如果两个二进制位都是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，则该位的运算结果为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，否则为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50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|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按位“或”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将操作数进行按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位“或”运算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，只要二进制位上有一个值是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，则该位的运算结果为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，否则为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87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按位“非”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将操作数进行按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位“非”运算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，如果二进制位为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位“非”的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，如果二进制位为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位“非”的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22124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^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按位“异或”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将操作数进行按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位“异或”运算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，如果二进制位相同，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则按位“异或”的结果为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，否则为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0963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96C5347-F3F3-43AD-AC2C-FD911E6ABBD4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23100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用来对数据进行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运算，在运算时，位运算符会将参与运算的操作数视为由二进制数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）组成的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位的串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9C7B88C-00C5-4042-B961-AD7B0D8C1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10035"/>
              </p:ext>
            </p:extLst>
          </p:nvPr>
        </p:nvGraphicFramePr>
        <p:xfrm>
          <a:off x="982638" y="2277666"/>
          <a:ext cx="10513167" cy="327211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7704855">
                  <a:extLst>
                    <a:ext uri="{9D8B030D-6E8A-4147-A177-3AD203B41FA5}">
                      <a16:colId xmlns:a16="http://schemas.microsoft.com/office/drawing/2014/main" val="242276931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&lt;&lt; 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将操作数的二进制位按照指定位数向左移动，运算时，右边的空位补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，左边移走的部分舍去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&gt;&gt; 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将操作数的二进制位按照指定位数向右移动，运算时，左边的空位根据原数的符号位补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或者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，原来是负数就补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，是正数就补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117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&gt;&gt;&gt; 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无符号右移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将操作数的二进制位按照指定位数向右移动，不考虑原数的正负，运算时，左边的空位补</a:t>
                      </a:r>
                      <a:r>
                        <a:rPr 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2212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59BA763-19A0-4954-A502-C93F16106644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23195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78962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 &amp; 9”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按位“与”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，具体演算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2206774" y="2115066"/>
            <a:ext cx="8280920" cy="165378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00000000 00000000 00000000 00001111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  00000000 00000000 00000000 00001001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00000000 00000000 00000000 00001001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92DFC7-E83C-4578-B668-EBDB371FFA0F}"/>
              </a:ext>
            </a:extLst>
          </p:cNvPr>
          <p:cNvSpPr txBox="1"/>
          <p:nvPr/>
        </p:nvSpPr>
        <p:spPr>
          <a:xfrm>
            <a:off x="1054646" y="4059282"/>
            <a:ext cx="783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1001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9477D6-F996-495D-B951-B05A71E8882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34432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78962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 | 9”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按位“或”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2206774" y="2115066"/>
            <a:ext cx="8280920" cy="165378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00000000 00000000 00000000 00001111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|    00000000 00000000 00000000 00001001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00000000 00000000 00000000 00001111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92DFC7-E83C-4578-B668-EBDB371FFA0F}"/>
              </a:ext>
            </a:extLst>
          </p:cNvPr>
          <p:cNvSpPr txBox="1"/>
          <p:nvPr/>
        </p:nvSpPr>
        <p:spPr>
          <a:xfrm>
            <a:off x="1054646" y="4059282"/>
            <a:ext cx="783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1111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E5844-5DD4-4ED5-81D6-45E11CE25CB5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20330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~15”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按位“非”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2206774" y="1989634"/>
            <a:ext cx="8280920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~   00000000 00000000 00000000 00001111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11111111 11111111 11111111 11110000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92DFC7-E83C-4578-B668-EBDB371FFA0F}"/>
              </a:ext>
            </a:extLst>
          </p:cNvPr>
          <p:cNvSpPr txBox="1"/>
          <p:nvPr/>
        </p:nvSpPr>
        <p:spPr>
          <a:xfrm>
            <a:off x="1054646" y="3573810"/>
            <a:ext cx="103691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上述运算结果为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补码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符号位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（最左边的一位）是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负数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，为了将其转换为十进制，我们需要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，最终根据原码可得出最终结果为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-16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FC9482-E04A-47FA-8BD9-2258ADA75179}"/>
              </a:ext>
            </a:extLst>
          </p:cNvPr>
          <p:cNvSpPr txBox="1"/>
          <p:nvPr/>
        </p:nvSpPr>
        <p:spPr>
          <a:xfrm>
            <a:off x="838622" y="4840413"/>
            <a:ext cx="10657184" cy="129266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11111111 11111111 11111111 11110000  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补码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11111111 11111111 11111111 11101111  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反码（补码减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10000000 00000000 00000000 00010000  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原码（反码符号位不变，其他位取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反）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9EE636-748B-4BD0-B1CA-80C28EF84F7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3986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什么是变量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7C7476-70A0-45CA-ACD1-7CDA8E61E8F9}"/>
              </a:ext>
            </a:extLst>
          </p:cNvPr>
          <p:cNvSpPr txBox="1"/>
          <p:nvPr/>
        </p:nvSpPr>
        <p:spPr>
          <a:xfrm>
            <a:off x="1054645" y="1053530"/>
            <a:ext cx="10419861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我们可以把内存想象成一家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酒店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相当于酒店中的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房间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房间号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相当于房间的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入住人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4BED71D-A56F-4D12-86AA-7DE4232F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6" y="2637706"/>
            <a:ext cx="3729494" cy="25979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4EE201E-C42F-4290-B591-69CC9D506853}"/>
              </a:ext>
            </a:extLst>
          </p:cNvPr>
          <p:cNvSpPr txBox="1"/>
          <p:nvPr/>
        </p:nvSpPr>
        <p:spPr>
          <a:xfrm>
            <a:off x="6260581" y="342884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变量名：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room1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变量值：小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变量名：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room2  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变量值：小强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4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01978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 ^ 9”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按位“异或”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E0BEC2-4DA3-4A6D-8E9A-7F8DD4EEC9A2}"/>
              </a:ext>
            </a:extLst>
          </p:cNvPr>
          <p:cNvSpPr txBox="1"/>
          <p:nvPr/>
        </p:nvSpPr>
        <p:spPr>
          <a:xfrm>
            <a:off x="2206774" y="2138082"/>
            <a:ext cx="8280920" cy="173380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00000000 00000000 00000000 00001111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^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00000000 00000000 00000000 00001001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00000000 00000000 00000000 00000110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A2309A-C2BC-49FC-9D0F-2DA5FF0887A7}"/>
              </a:ext>
            </a:extLst>
          </p:cNvPr>
          <p:cNvSpPr txBox="1"/>
          <p:nvPr/>
        </p:nvSpPr>
        <p:spPr>
          <a:xfrm>
            <a:off x="1054646" y="4082298"/>
            <a:ext cx="7831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3C4EEE-F5E1-41CD-A111-C9EB2CDA031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19944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01978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 &lt;&lt; 2”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左移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E0BEC2-4DA3-4A6D-8E9A-7F8DD4EEC9A2}"/>
              </a:ext>
            </a:extLst>
          </p:cNvPr>
          <p:cNvSpPr txBox="1"/>
          <p:nvPr/>
        </p:nvSpPr>
        <p:spPr>
          <a:xfrm>
            <a:off x="2206774" y="2138082"/>
            <a:ext cx="8280920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00001001         &lt;&lt; 2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00000000 00000000 00000000 00100100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598BE-A935-406D-ADB3-7DC593BE5B2F}"/>
              </a:ext>
            </a:extLst>
          </p:cNvPr>
          <p:cNvSpPr txBox="1"/>
          <p:nvPr/>
        </p:nvSpPr>
        <p:spPr>
          <a:xfrm>
            <a:off x="1054646" y="3722258"/>
            <a:ext cx="1036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100100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AD4F99-F5EF-4104-A179-C9E69BE89874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39103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01978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 &gt;&gt; 2”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右移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E0BEC2-4DA3-4A6D-8E9A-7F8DD4EEC9A2}"/>
              </a:ext>
            </a:extLst>
          </p:cNvPr>
          <p:cNvSpPr txBox="1"/>
          <p:nvPr/>
        </p:nvSpPr>
        <p:spPr>
          <a:xfrm>
            <a:off x="2206774" y="2138082"/>
            <a:ext cx="8280920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00001001         &gt;&gt; 2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00000000 00000000 00000000 00000010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598BE-A935-406D-ADB3-7DC593BE5B2F}"/>
              </a:ext>
            </a:extLst>
          </p:cNvPr>
          <p:cNvSpPr txBox="1"/>
          <p:nvPr/>
        </p:nvSpPr>
        <p:spPr>
          <a:xfrm>
            <a:off x="1054646" y="3722258"/>
            <a:ext cx="1036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2AABB-E6C9-43A1-8489-B8FB66AC587F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36134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01978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 &gt;&gt;&gt; 2”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无符号右移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运算，具体演算过程如下。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E0BEC2-4DA3-4A6D-8E9A-7F8DD4EEC9A2}"/>
              </a:ext>
            </a:extLst>
          </p:cNvPr>
          <p:cNvSpPr txBox="1"/>
          <p:nvPr/>
        </p:nvSpPr>
        <p:spPr>
          <a:xfrm>
            <a:off x="2206774" y="2138082"/>
            <a:ext cx="8280920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00001111         &gt;&gt;&gt; 2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—————————————————————————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00000000 00000000 00000000 00000011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598BE-A935-406D-ADB3-7DC593BE5B2F}"/>
              </a:ext>
            </a:extLst>
          </p:cNvPr>
          <p:cNvSpPr txBox="1"/>
          <p:nvPr/>
        </p:nvSpPr>
        <p:spPr>
          <a:xfrm>
            <a:off x="1054646" y="3722258"/>
            <a:ext cx="1036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，对应十进制的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1018E7-08AC-4D0C-B2D1-659218915F7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2.4.8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位运算符</a:t>
            </a:r>
          </a:p>
        </p:txBody>
      </p:sp>
    </p:spTree>
    <p:extLst>
      <p:ext uri="{BB962C8B-B14F-4D97-AF65-F5344CB8AC3E}">
        <p14:creationId xmlns:p14="http://schemas.microsoft.com/office/powerpoint/2010/main" val="23202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运算符优先级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，能够区分表达式中运算符的优先级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858CF5-AAD8-4E56-BA1A-EB5D40B2DD3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2.4.9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运算符优先级</a:t>
            </a:r>
          </a:p>
        </p:txBody>
      </p:sp>
    </p:spTree>
    <p:extLst>
      <p:ext uri="{BB962C8B-B14F-4D97-AF65-F5344CB8AC3E}">
        <p14:creationId xmlns:p14="http://schemas.microsoft.com/office/powerpoint/2010/main" val="23978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优先级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，表中由上至下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递减，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结合方向表示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同级运算符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执行顺序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71129"/>
              </p:ext>
            </p:extLst>
          </p:nvPr>
        </p:nvGraphicFramePr>
        <p:xfrm>
          <a:off x="1054646" y="1845618"/>
          <a:ext cx="10441160" cy="44758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2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2052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结合方向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indent="0" algn="ctr"/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.  []  new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（有参数，无结合性）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new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（无参数）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393728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++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（后置）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--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（后置）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!  ~  -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（负数）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+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（正数） 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++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（前置）</a:t>
                      </a:r>
                      <a:r>
                        <a:rPr lang="en-US" sz="1800" i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--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（前置）</a:t>
                      </a:r>
                      <a:r>
                        <a:rPr lang="en-US" sz="1800" i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typeof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void  delete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**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*    /   %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8959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   -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32990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&lt;&lt;    &gt;&gt;    &gt;&gt;&gt;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44306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&lt;    &lt;=    &gt;    &gt;=   in    </a:t>
                      </a: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instanceof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132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809FEE9-E9C6-4F55-8AA7-B63665E9DFF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2.4.9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运算符优先级</a:t>
            </a:r>
          </a:p>
        </p:txBody>
      </p:sp>
    </p:spTree>
    <p:extLst>
      <p:ext uri="{BB962C8B-B14F-4D97-AF65-F5344CB8AC3E}">
        <p14:creationId xmlns:p14="http://schemas.microsoft.com/office/powerpoint/2010/main" val="28420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运算符的优先级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，表中由上至下递减，结合方向表示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同级运算符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执行顺序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3704"/>
              </p:ext>
            </p:extLst>
          </p:nvPr>
        </p:nvGraphicFramePr>
        <p:xfrm>
          <a:off x="1054646" y="1845618"/>
          <a:ext cx="10441160" cy="406402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2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2052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结合方向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indent="0" algn="ctr"/>
                      <a:r>
                        <a:rPr lang="zh-CN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==   !=    ===    !==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&amp;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^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393728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|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&amp;&amp;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||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?: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8959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=   +=   =   *=   /=   %=   &lt;&lt;=   &gt;&gt;=   &gt;&gt;&gt;=   &amp;=   ^=   |=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32990"/>
                  </a:ext>
                </a:extLst>
              </a:tr>
              <a:tr h="411835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/>
                      <a:r>
                        <a:rPr lang="en-US" sz="20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endParaRPr lang="zh-CN" sz="20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4430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D2B7A68-03D0-4B52-9962-3C5C47A7612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2.4.9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运算符优先级</a:t>
            </a:r>
          </a:p>
        </p:txBody>
      </p:sp>
    </p:spTree>
    <p:extLst>
      <p:ext uri="{BB962C8B-B14F-4D97-AF65-F5344CB8AC3E}">
        <p14:creationId xmlns:p14="http://schemas.microsoft.com/office/powerpoint/2010/main" val="6966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>
            <a:extLst>
              <a:ext uri="{FF2B5EF4-FFF2-40B4-BE49-F238E27FC236}">
                <a16:creationId xmlns:a16="http://schemas.microsoft.com/office/drawing/2014/main" id="{F4924B26-4FC3-43F2-BC36-2EFAE73326B3}"/>
              </a:ext>
            </a:extLst>
          </p:cNvPr>
          <p:cNvSpPr/>
          <p:nvPr/>
        </p:nvSpPr>
        <p:spPr>
          <a:xfrm>
            <a:off x="1486694" y="1557585"/>
            <a:ext cx="9217024" cy="3096345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8639C8-BE57-4714-8F8C-79F8979CDE8C}"/>
              </a:ext>
            </a:extLst>
          </p:cNvPr>
          <p:cNvSpPr/>
          <p:nvPr/>
        </p:nvSpPr>
        <p:spPr>
          <a:xfrm>
            <a:off x="4253851" y="1269554"/>
            <a:ext cx="3281515" cy="559807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小括号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E3E0DB-E4F0-499D-B313-3A1579EABCFD}"/>
              </a:ext>
            </a:extLst>
          </p:cNvPr>
          <p:cNvSpPr txBox="1"/>
          <p:nvPr/>
        </p:nvSpPr>
        <p:spPr>
          <a:xfrm>
            <a:off x="1946021" y="2133650"/>
            <a:ext cx="8541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小括号“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是优先级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运算符，运算时要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先计算小括号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。当表达式中有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多个小括号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最内层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小括号中的表达式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优先级最高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当一个表达式中有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时，我们可以根据自己的需要为表达式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添加小括号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，这样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可以使代码更清楚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可以避免错误的发生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2F4C25-5562-43E2-BCE5-E96B7A82C421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2.4.9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运算符优先级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E0BEC2-4DA3-4A6D-8E9A-7F8DD4EEC9A2}"/>
              </a:ext>
            </a:extLst>
          </p:cNvPr>
          <p:cNvSpPr txBox="1"/>
          <p:nvPr/>
        </p:nvSpPr>
        <p:spPr>
          <a:xfrm>
            <a:off x="1558702" y="4985514"/>
            <a:ext cx="9073008" cy="85356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console.log(8 + 6 * 3);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26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console.log((8 + 6) * 3);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9860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4" y="3576722"/>
            <a:ext cx="5175785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计算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圆的周长和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面积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能够利用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实现圆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的周长和面积的计算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858CF5-AAD8-4E56-BA1A-EB5D40B2DD3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2.4.10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计算圆的周长和面积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858CF5-AAD8-4E56-BA1A-EB5D40B2DD3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2.4.10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计算圆的周长和面积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42080C-7F7B-4A77-A950-C761F50CB027}"/>
              </a:ext>
            </a:extLst>
          </p:cNvPr>
          <p:cNvSpPr txBox="1"/>
          <p:nvPr/>
        </p:nvSpPr>
        <p:spPr>
          <a:xfrm>
            <a:off x="1054646" y="1053530"/>
            <a:ext cx="10441160" cy="11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案例需求：提示用户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输入圆的半径，利用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指定半径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周长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C6E1C35-B040-4DD9-9B2A-69CEEBFEF2B4}"/>
              </a:ext>
            </a:extLst>
          </p:cNvPr>
          <p:cNvSpPr txBox="1"/>
          <p:nvPr/>
        </p:nvSpPr>
        <p:spPr>
          <a:xfrm>
            <a:off x="1054646" y="2421682"/>
            <a:ext cx="106401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9FE0FEE-54D1-4EEB-A9E7-1D29EBC8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94" y="3198584"/>
            <a:ext cx="4638104" cy="243916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39222" y="3248955"/>
            <a:ext cx="4966379" cy="21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变量的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命名规则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能够正确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为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变量命名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3DA623A-F92E-4B1A-8E24-D4DF8F48A24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</p:spTree>
    <p:extLst>
      <p:ext uri="{BB962C8B-B14F-4D97-AF65-F5344CB8AC3E}">
        <p14:creationId xmlns:p14="http://schemas.microsoft.com/office/powerpoint/2010/main" val="2709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858CF5-AAD8-4E56-BA1A-EB5D40B2DD3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2.4.10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计算圆的周长和面积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42080C-7F7B-4A77-A950-C761F50CB027}"/>
              </a:ext>
            </a:extLst>
          </p:cNvPr>
          <p:cNvSpPr txBox="1"/>
          <p:nvPr/>
        </p:nvSpPr>
        <p:spPr>
          <a:xfrm>
            <a:off x="1054646" y="1379685"/>
            <a:ext cx="10441160" cy="233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实现思路：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个变量，用于接收用户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半径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将用户输入的数据转换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声明两个变量，用于保存圆的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周长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0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流程控制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17641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A5AC4CC-70D2-40B9-BAA3-924494D7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96" y="1629594"/>
            <a:ext cx="3715858" cy="40061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5243D4-18ED-472D-A42E-DFD410E85FD6}"/>
              </a:ext>
            </a:extLst>
          </p:cNvPr>
          <p:cNvSpPr/>
          <p:nvPr/>
        </p:nvSpPr>
        <p:spPr>
          <a:xfrm>
            <a:off x="5041388" y="1989634"/>
            <a:ext cx="6094378" cy="3600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EEDBBD-AFAC-4039-B7D8-4E2091B2FCE6}"/>
              </a:ext>
            </a:extLst>
          </p:cNvPr>
          <p:cNvSpPr txBox="1"/>
          <p:nvPr/>
        </p:nvSpPr>
        <p:spPr>
          <a:xfrm>
            <a:off x="5273934" y="2219881"/>
            <a:ext cx="56886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现实生活中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，我们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做一件事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，从开始到结束需要经过一个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流程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，这个流程如何执行由我们自身来决定。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一个程序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的执行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也有流程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，很多时候我们需要通过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控制程序中的流程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，这就是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流程控制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93BF4B-6FB3-4C42-969E-242B2DC0835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流程控制</a:t>
            </a:r>
          </a:p>
        </p:txBody>
      </p:sp>
    </p:spTree>
    <p:extLst>
      <p:ext uri="{BB962C8B-B14F-4D97-AF65-F5344CB8AC3E}">
        <p14:creationId xmlns:p14="http://schemas.microsoft.com/office/powerpoint/2010/main" val="1324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41">
            <a:extLst>
              <a:ext uri="{FF2B5EF4-FFF2-40B4-BE49-F238E27FC236}">
                <a16:creationId xmlns:a16="http://schemas.microsoft.com/office/drawing/2014/main" id="{0315420D-D741-42DC-8FF4-655C4B877C85}"/>
              </a:ext>
            </a:extLst>
          </p:cNvPr>
          <p:cNvCxnSpPr/>
          <p:nvPr/>
        </p:nvCxnSpPr>
        <p:spPr>
          <a:xfrm flipH="1">
            <a:off x="5129831" y="1945253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接连接符 42">
            <a:extLst>
              <a:ext uri="{FF2B5EF4-FFF2-40B4-BE49-F238E27FC236}">
                <a16:creationId xmlns:a16="http://schemas.microsoft.com/office/drawing/2014/main" id="{2271DD60-7D07-4231-901A-5FB0824CFA5E}"/>
              </a:ext>
            </a:extLst>
          </p:cNvPr>
          <p:cNvCxnSpPr/>
          <p:nvPr/>
        </p:nvCxnSpPr>
        <p:spPr>
          <a:xfrm flipH="1">
            <a:off x="5129831" y="3686031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43">
            <a:extLst>
              <a:ext uri="{FF2B5EF4-FFF2-40B4-BE49-F238E27FC236}">
                <a16:creationId xmlns:a16="http://schemas.microsoft.com/office/drawing/2014/main" id="{01EFED18-59FF-4336-B245-4D85A62EA8E6}"/>
              </a:ext>
            </a:extLst>
          </p:cNvPr>
          <p:cNvCxnSpPr/>
          <p:nvPr/>
        </p:nvCxnSpPr>
        <p:spPr>
          <a:xfrm flipH="1">
            <a:off x="5129831" y="5399107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44">
            <a:extLst>
              <a:ext uri="{FF2B5EF4-FFF2-40B4-BE49-F238E27FC236}">
                <a16:creationId xmlns:a16="http://schemas.microsoft.com/office/drawing/2014/main" id="{F22AA45D-A4CF-4511-9141-4E507B9F83DB}"/>
              </a:ext>
            </a:extLst>
          </p:cNvPr>
          <p:cNvCxnSpPr/>
          <p:nvPr/>
        </p:nvCxnSpPr>
        <p:spPr>
          <a:xfrm>
            <a:off x="5129831" y="1945252"/>
            <a:ext cx="0" cy="3434193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84887088-4BBE-4263-93D2-B1DD60C15AC9}"/>
              </a:ext>
            </a:extLst>
          </p:cNvPr>
          <p:cNvSpPr/>
          <p:nvPr/>
        </p:nvSpPr>
        <p:spPr>
          <a:xfrm>
            <a:off x="6323364" y="1413570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A04F517-741E-4457-8E9C-96F60850B47B}"/>
              </a:ext>
            </a:extLst>
          </p:cNvPr>
          <p:cNvSpPr/>
          <p:nvPr/>
        </p:nvSpPr>
        <p:spPr>
          <a:xfrm>
            <a:off x="6323364" y="3132158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EFACC7D-8F08-4639-8200-EAB305C83C60}"/>
              </a:ext>
            </a:extLst>
          </p:cNvPr>
          <p:cNvSpPr/>
          <p:nvPr/>
        </p:nvSpPr>
        <p:spPr>
          <a:xfrm>
            <a:off x="6323364" y="4825573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068AD4E-61B6-4359-B162-FDA6C592C3BA}"/>
              </a:ext>
            </a:extLst>
          </p:cNvPr>
          <p:cNvSpPr/>
          <p:nvPr/>
        </p:nvSpPr>
        <p:spPr>
          <a:xfrm>
            <a:off x="6405977" y="3224132"/>
            <a:ext cx="923799" cy="923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Freeform 176">
            <a:extLst>
              <a:ext uri="{FF2B5EF4-FFF2-40B4-BE49-F238E27FC236}">
                <a16:creationId xmlns:a16="http://schemas.microsoft.com/office/drawing/2014/main" id="{A3B79773-2F17-4238-92BB-16ACFBE40A21}"/>
              </a:ext>
            </a:extLst>
          </p:cNvPr>
          <p:cNvSpPr>
            <a:spLocks noEditPoints="1"/>
          </p:cNvSpPr>
          <p:nvPr/>
        </p:nvSpPr>
        <p:spPr bwMode="auto">
          <a:xfrm>
            <a:off x="6601013" y="3439005"/>
            <a:ext cx="605367" cy="575733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CBB52444-3280-4B4A-B242-6B2A804A7FF7}"/>
              </a:ext>
            </a:extLst>
          </p:cNvPr>
          <p:cNvSpPr/>
          <p:nvPr/>
        </p:nvSpPr>
        <p:spPr>
          <a:xfrm>
            <a:off x="6415338" y="1505544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534BE0F-9456-4ACE-950D-0AB5DDE760DC}"/>
              </a:ext>
            </a:extLst>
          </p:cNvPr>
          <p:cNvSpPr/>
          <p:nvPr/>
        </p:nvSpPr>
        <p:spPr>
          <a:xfrm>
            <a:off x="6405976" y="4937208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Freeform 175">
            <a:extLst>
              <a:ext uri="{FF2B5EF4-FFF2-40B4-BE49-F238E27FC236}">
                <a16:creationId xmlns:a16="http://schemas.microsoft.com/office/drawing/2014/main" id="{8A484FFE-0C78-41B6-AAE9-36FF9A6CAC7E}"/>
              </a:ext>
            </a:extLst>
          </p:cNvPr>
          <p:cNvSpPr>
            <a:spLocks noEditPoints="1"/>
          </p:cNvSpPr>
          <p:nvPr/>
        </p:nvSpPr>
        <p:spPr bwMode="auto">
          <a:xfrm>
            <a:off x="6630646" y="5064063"/>
            <a:ext cx="575733" cy="630767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Freeform 168">
            <a:extLst>
              <a:ext uri="{FF2B5EF4-FFF2-40B4-BE49-F238E27FC236}">
                <a16:creationId xmlns:a16="http://schemas.microsoft.com/office/drawing/2014/main" id="{F58C87B6-D8AD-4068-8DC8-49960CD291CA}"/>
              </a:ext>
            </a:extLst>
          </p:cNvPr>
          <p:cNvSpPr>
            <a:spLocks noEditPoints="1"/>
          </p:cNvSpPr>
          <p:nvPr/>
        </p:nvSpPr>
        <p:spPr bwMode="auto">
          <a:xfrm>
            <a:off x="6601012" y="1637277"/>
            <a:ext cx="552451" cy="615951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C98B6C60-1429-4A30-B931-76124BC4767C}"/>
              </a:ext>
            </a:extLst>
          </p:cNvPr>
          <p:cNvSpPr txBox="1"/>
          <p:nvPr/>
        </p:nvSpPr>
        <p:spPr>
          <a:xfrm>
            <a:off x="1722670" y="3469122"/>
            <a:ext cx="3364423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8565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8565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实现流程控制的</a:t>
            </a:r>
            <a:r>
              <a:rPr lang="en-US" altLang="zh-CN" sz="24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种结构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0F8AF9-8798-4C10-A97A-D10566C772B2}"/>
              </a:ext>
            </a:extLst>
          </p:cNvPr>
          <p:cNvSpPr txBox="1"/>
          <p:nvPr/>
        </p:nvSpPr>
        <p:spPr>
          <a:xfrm>
            <a:off x="7679382" y="163727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顺序结构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1C1C17F-F8BD-4156-84A0-408A8F3F650F}"/>
              </a:ext>
            </a:extLst>
          </p:cNvPr>
          <p:cNvSpPr txBox="1"/>
          <p:nvPr/>
        </p:nvSpPr>
        <p:spPr>
          <a:xfrm>
            <a:off x="7679382" y="342242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928CF11-317D-4771-A126-0BEFA0F40140}"/>
              </a:ext>
            </a:extLst>
          </p:cNvPr>
          <p:cNvSpPr txBox="1"/>
          <p:nvPr/>
        </p:nvSpPr>
        <p:spPr>
          <a:xfrm>
            <a:off x="7679382" y="507860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DF34C48-736B-4025-B0B1-864C40D3946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流程控制</a:t>
            </a:r>
          </a:p>
        </p:txBody>
      </p:sp>
    </p:spTree>
    <p:extLst>
      <p:ext uri="{BB962C8B-B14F-4D97-AF65-F5344CB8AC3E}">
        <p14:creationId xmlns:p14="http://schemas.microsoft.com/office/powerpoint/2010/main" val="30473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id="{89063EA1-B5CB-444C-9296-3A5D47D702BB}"/>
              </a:ext>
            </a:extLst>
          </p:cNvPr>
          <p:cNvGrpSpPr/>
          <p:nvPr/>
        </p:nvGrpSpPr>
        <p:grpSpPr>
          <a:xfrm>
            <a:off x="1486694" y="2762799"/>
            <a:ext cx="8883334" cy="2683219"/>
            <a:chOff x="1630710" y="2762799"/>
            <a:chExt cx="8883334" cy="268321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6ED94F5-61A2-446B-A0D4-A4F66700AC14}"/>
                </a:ext>
              </a:extLst>
            </p:cNvPr>
            <p:cNvGrpSpPr/>
            <p:nvPr/>
          </p:nvGrpSpPr>
          <p:grpSpPr>
            <a:xfrm>
              <a:off x="1630710" y="2762799"/>
              <a:ext cx="8883334" cy="2683219"/>
              <a:chOff x="1054375" y="2435096"/>
              <a:chExt cx="10857553" cy="2475334"/>
            </a:xfrm>
          </p:grpSpPr>
          <p:sp>
            <p:nvSpPr>
              <p:cNvPr id="45" name="MH_Other_1">
                <a:extLst>
                  <a:ext uri="{FF2B5EF4-FFF2-40B4-BE49-F238E27FC236}">
                    <a16:creationId xmlns:a16="http://schemas.microsoft.com/office/drawing/2014/main" id="{09CA24E9-880A-4CA1-8417-957FADD9960D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83722" y="2970901"/>
                <a:ext cx="1128476" cy="217537"/>
              </a:xfrm>
              <a:custGeom>
                <a:avLst/>
                <a:gdLst>
                  <a:gd name="connsiteX0" fmla="*/ 0 w 1190172"/>
                  <a:gd name="connsiteY0" fmla="*/ 217715 h 217715"/>
                  <a:gd name="connsiteX1" fmla="*/ 159657 w 1190172"/>
                  <a:gd name="connsiteY1" fmla="*/ 0 h 217715"/>
                  <a:gd name="connsiteX2" fmla="*/ 1190172 w 1190172"/>
                  <a:gd name="connsiteY2" fmla="*/ 0 h 21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172" h="217715">
                    <a:moveTo>
                      <a:pt x="0" y="217715"/>
                    </a:moveTo>
                    <a:lnTo>
                      <a:pt x="159657" y="0"/>
                    </a:lnTo>
                    <a:lnTo>
                      <a:pt x="1190172" y="0"/>
                    </a:lnTo>
                  </a:path>
                </a:pathLst>
              </a:custGeom>
              <a:noFill/>
              <a:ln>
                <a:solidFill>
                  <a:srgbClr val="C0C0C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46" name="MH_SubTitle_4">
                <a:extLst>
                  <a:ext uri="{FF2B5EF4-FFF2-40B4-BE49-F238E27FC236}">
                    <a16:creationId xmlns:a16="http://schemas.microsoft.com/office/drawing/2014/main" id="{C5CEC0FF-8EF8-425F-ABFB-F7BE4F5296B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159337" y="2435096"/>
                <a:ext cx="2971242" cy="643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r" defTabSz="1087755"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switch</a:t>
                </a:r>
                <a:r>
                  <a:rPr lang="zh-CN" altLang="en-US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语句</a:t>
                </a:r>
              </a:p>
            </p:txBody>
          </p:sp>
          <p:sp>
            <p:nvSpPr>
              <p:cNvPr id="48" name="MH_Other_2">
                <a:extLst>
                  <a:ext uri="{FF2B5EF4-FFF2-40B4-BE49-F238E27FC236}">
                    <a16:creationId xmlns:a16="http://schemas.microsoft.com/office/drawing/2014/main" id="{6FB94571-F91B-4465-9FA3-59DFD200B67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3914736" y="2970901"/>
                <a:ext cx="1126360" cy="217537"/>
              </a:xfrm>
              <a:custGeom>
                <a:avLst/>
                <a:gdLst>
                  <a:gd name="connsiteX0" fmla="*/ 0 w 1190172"/>
                  <a:gd name="connsiteY0" fmla="*/ 217715 h 217715"/>
                  <a:gd name="connsiteX1" fmla="*/ 159657 w 1190172"/>
                  <a:gd name="connsiteY1" fmla="*/ 0 h 217715"/>
                  <a:gd name="connsiteX2" fmla="*/ 1190172 w 1190172"/>
                  <a:gd name="connsiteY2" fmla="*/ 0 h 21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172" h="217715">
                    <a:moveTo>
                      <a:pt x="0" y="217715"/>
                    </a:moveTo>
                    <a:lnTo>
                      <a:pt x="159657" y="0"/>
                    </a:lnTo>
                    <a:lnTo>
                      <a:pt x="1190172" y="0"/>
                    </a:lnTo>
                  </a:path>
                </a:pathLst>
              </a:custGeom>
              <a:noFill/>
              <a:ln>
                <a:solidFill>
                  <a:srgbClr val="C0C0C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0" name="MH_SubTitle_1">
                <a:extLst>
                  <a:ext uri="{FF2B5EF4-FFF2-40B4-BE49-F238E27FC236}">
                    <a16:creationId xmlns:a16="http://schemas.microsoft.com/office/drawing/2014/main" id="{51F25922-68DF-4AE3-B2D2-E30CD8CD775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1054375" y="2435097"/>
                <a:ext cx="2671929" cy="643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r" defTabSz="1087755">
                  <a:lnSpc>
                    <a:spcPct val="120000"/>
                  </a:lnSpc>
                  <a:defRPr/>
                </a:pPr>
                <a:r>
                  <a:rPr lang="en-US" altLang="zh-CN" sz="2000" b="1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if</a:t>
                </a:r>
                <a:r>
                  <a:rPr lang="zh-CN" altLang="en-US" sz="2000" b="1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语句</a:t>
                </a:r>
              </a:p>
            </p:txBody>
          </p:sp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4C3D1A84-FE19-481C-9A20-A220D073372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7183722" y="4450794"/>
                <a:ext cx="1128476" cy="217537"/>
              </a:xfrm>
              <a:custGeom>
                <a:avLst/>
                <a:gdLst>
                  <a:gd name="connsiteX0" fmla="*/ 0 w 1190172"/>
                  <a:gd name="connsiteY0" fmla="*/ 217715 h 217715"/>
                  <a:gd name="connsiteX1" fmla="*/ 159657 w 1190172"/>
                  <a:gd name="connsiteY1" fmla="*/ 0 h 217715"/>
                  <a:gd name="connsiteX2" fmla="*/ 1190172 w 1190172"/>
                  <a:gd name="connsiteY2" fmla="*/ 0 h 21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172" h="217715">
                    <a:moveTo>
                      <a:pt x="0" y="217715"/>
                    </a:moveTo>
                    <a:lnTo>
                      <a:pt x="159657" y="0"/>
                    </a:lnTo>
                    <a:lnTo>
                      <a:pt x="1190172" y="0"/>
                    </a:lnTo>
                  </a:path>
                </a:pathLst>
              </a:custGeom>
              <a:noFill/>
              <a:ln>
                <a:solidFill>
                  <a:srgbClr val="C0C0C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3" name="MH_Other_4">
                <a:extLst>
                  <a:ext uri="{FF2B5EF4-FFF2-40B4-BE49-F238E27FC236}">
                    <a16:creationId xmlns:a16="http://schemas.microsoft.com/office/drawing/2014/main" id="{BC115263-FC7B-4994-B6BB-2E11188B7498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flipH="1" flipV="1">
                <a:off x="3914736" y="4450794"/>
                <a:ext cx="1126360" cy="217537"/>
              </a:xfrm>
              <a:custGeom>
                <a:avLst/>
                <a:gdLst>
                  <a:gd name="connsiteX0" fmla="*/ 0 w 1190172"/>
                  <a:gd name="connsiteY0" fmla="*/ 217715 h 217715"/>
                  <a:gd name="connsiteX1" fmla="*/ 159657 w 1190172"/>
                  <a:gd name="connsiteY1" fmla="*/ 0 h 217715"/>
                  <a:gd name="connsiteX2" fmla="*/ 1190172 w 1190172"/>
                  <a:gd name="connsiteY2" fmla="*/ 0 h 21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172" h="217715">
                    <a:moveTo>
                      <a:pt x="0" y="217715"/>
                    </a:moveTo>
                    <a:lnTo>
                      <a:pt x="159657" y="0"/>
                    </a:lnTo>
                    <a:lnTo>
                      <a:pt x="1190172" y="0"/>
                    </a:lnTo>
                  </a:path>
                </a:pathLst>
              </a:custGeom>
              <a:noFill/>
              <a:ln>
                <a:solidFill>
                  <a:srgbClr val="C0C0C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4" name="MH_Other_5">
                <a:extLst>
                  <a:ext uri="{FF2B5EF4-FFF2-40B4-BE49-F238E27FC236}">
                    <a16:creationId xmlns:a16="http://schemas.microsoft.com/office/drawing/2014/main" id="{CE2BC30B-C44E-46CD-A085-5EF173CAA625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763017" y="2718269"/>
                <a:ext cx="1162607" cy="871929"/>
              </a:xfrm>
              <a:custGeom>
                <a:avLst/>
                <a:gdLst>
                  <a:gd name="connsiteX0" fmla="*/ 1090749 w 1090749"/>
                  <a:gd name="connsiteY0" fmla="*/ 0 h 1090749"/>
                  <a:gd name="connsiteX1" fmla="*/ 1090749 w 1090749"/>
                  <a:gd name="connsiteY1" fmla="*/ 520353 h 1090749"/>
                  <a:gd name="connsiteX2" fmla="*/ 1054097 w 1090749"/>
                  <a:gd name="connsiteY2" fmla="*/ 529777 h 1090749"/>
                  <a:gd name="connsiteX3" fmla="*/ 529777 w 1090749"/>
                  <a:gd name="connsiteY3" fmla="*/ 1054097 h 1090749"/>
                  <a:gd name="connsiteX4" fmla="*/ 520353 w 1090749"/>
                  <a:gd name="connsiteY4" fmla="*/ 1090749 h 1090749"/>
                  <a:gd name="connsiteX5" fmla="*/ 0 w 1090749"/>
                  <a:gd name="connsiteY5" fmla="*/ 1090749 h 1090749"/>
                  <a:gd name="connsiteX6" fmla="*/ 9646 w 1090749"/>
                  <a:gd name="connsiteY6" fmla="*/ 1027542 h 1090749"/>
                  <a:gd name="connsiteX7" fmla="*/ 1027542 w 1090749"/>
                  <a:gd name="connsiteY7" fmla="*/ 9646 h 1090749"/>
                  <a:gd name="connsiteX8" fmla="*/ 1090749 w 1090749"/>
                  <a:gd name="connsiteY8" fmla="*/ 0 h 109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749" h="1090749">
                    <a:moveTo>
                      <a:pt x="1090749" y="0"/>
                    </a:moveTo>
                    <a:lnTo>
                      <a:pt x="1090749" y="520353"/>
                    </a:lnTo>
                    <a:lnTo>
                      <a:pt x="1054097" y="529777"/>
                    </a:lnTo>
                    <a:cubicBezTo>
                      <a:pt x="804459" y="607423"/>
                      <a:pt x="607423" y="804459"/>
                      <a:pt x="529777" y="1054097"/>
                    </a:cubicBezTo>
                    <a:lnTo>
                      <a:pt x="520353" y="1090749"/>
                    </a:lnTo>
                    <a:lnTo>
                      <a:pt x="0" y="1090749"/>
                    </a:lnTo>
                    <a:lnTo>
                      <a:pt x="9646" y="1027542"/>
                    </a:lnTo>
                    <a:cubicBezTo>
                      <a:pt x="114196" y="516617"/>
                      <a:pt x="516617" y="114196"/>
                      <a:pt x="1027542" y="9646"/>
                    </a:cubicBezTo>
                    <a:lnTo>
                      <a:pt x="1090749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5" name="MH_Other_6">
                <a:extLst>
                  <a:ext uri="{FF2B5EF4-FFF2-40B4-BE49-F238E27FC236}">
                    <a16:creationId xmlns:a16="http://schemas.microsoft.com/office/drawing/2014/main" id="{6DBDCAC4-BB77-443D-9376-FB3BB3E8937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324182" y="2718269"/>
                <a:ext cx="1162607" cy="871929"/>
              </a:xfrm>
              <a:custGeom>
                <a:avLst/>
                <a:gdLst>
                  <a:gd name="connsiteX0" fmla="*/ 0 w 1090749"/>
                  <a:gd name="connsiteY0" fmla="*/ 0 h 1090749"/>
                  <a:gd name="connsiteX1" fmla="*/ 63206 w 1090749"/>
                  <a:gd name="connsiteY1" fmla="*/ 9646 h 1090749"/>
                  <a:gd name="connsiteX2" fmla="*/ 1081102 w 1090749"/>
                  <a:gd name="connsiteY2" fmla="*/ 1027542 h 1090749"/>
                  <a:gd name="connsiteX3" fmla="*/ 1090749 w 1090749"/>
                  <a:gd name="connsiteY3" fmla="*/ 1090749 h 1090749"/>
                  <a:gd name="connsiteX4" fmla="*/ 570395 w 1090749"/>
                  <a:gd name="connsiteY4" fmla="*/ 1090749 h 1090749"/>
                  <a:gd name="connsiteX5" fmla="*/ 560971 w 1090749"/>
                  <a:gd name="connsiteY5" fmla="*/ 1054097 h 1090749"/>
                  <a:gd name="connsiteX6" fmla="*/ 36651 w 1090749"/>
                  <a:gd name="connsiteY6" fmla="*/ 529777 h 1090749"/>
                  <a:gd name="connsiteX7" fmla="*/ 0 w 1090749"/>
                  <a:gd name="connsiteY7" fmla="*/ 520353 h 1090749"/>
                  <a:gd name="connsiteX8" fmla="*/ 0 w 1090749"/>
                  <a:gd name="connsiteY8" fmla="*/ 0 h 109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749" h="1090749">
                    <a:moveTo>
                      <a:pt x="0" y="0"/>
                    </a:moveTo>
                    <a:lnTo>
                      <a:pt x="63206" y="9646"/>
                    </a:lnTo>
                    <a:cubicBezTo>
                      <a:pt x="574131" y="114196"/>
                      <a:pt x="976552" y="516617"/>
                      <a:pt x="1081102" y="1027542"/>
                    </a:cubicBezTo>
                    <a:lnTo>
                      <a:pt x="1090749" y="1090749"/>
                    </a:lnTo>
                    <a:lnTo>
                      <a:pt x="570395" y="1090749"/>
                    </a:lnTo>
                    <a:lnTo>
                      <a:pt x="560971" y="1054097"/>
                    </a:lnTo>
                    <a:cubicBezTo>
                      <a:pt x="483326" y="804459"/>
                      <a:pt x="286290" y="607423"/>
                      <a:pt x="36651" y="529777"/>
                    </a:cubicBezTo>
                    <a:lnTo>
                      <a:pt x="0" y="5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6" name="MH_Other_7">
                <a:extLst>
                  <a:ext uri="{FF2B5EF4-FFF2-40B4-BE49-F238E27FC236}">
                    <a16:creationId xmlns:a16="http://schemas.microsoft.com/office/drawing/2014/main" id="{7BDD3729-9090-4319-9FFF-23D255DE106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734326" y="4038501"/>
                <a:ext cx="1162607" cy="871929"/>
              </a:xfrm>
              <a:custGeom>
                <a:avLst/>
                <a:gdLst>
                  <a:gd name="connsiteX0" fmla="*/ 0 w 1090749"/>
                  <a:gd name="connsiteY0" fmla="*/ 0 h 1090749"/>
                  <a:gd name="connsiteX1" fmla="*/ 520353 w 1090749"/>
                  <a:gd name="connsiteY1" fmla="*/ 0 h 1090749"/>
                  <a:gd name="connsiteX2" fmla="*/ 529777 w 1090749"/>
                  <a:gd name="connsiteY2" fmla="*/ 36651 h 1090749"/>
                  <a:gd name="connsiteX3" fmla="*/ 1054097 w 1090749"/>
                  <a:gd name="connsiteY3" fmla="*/ 560971 h 1090749"/>
                  <a:gd name="connsiteX4" fmla="*/ 1090749 w 1090749"/>
                  <a:gd name="connsiteY4" fmla="*/ 570395 h 1090749"/>
                  <a:gd name="connsiteX5" fmla="*/ 1090749 w 1090749"/>
                  <a:gd name="connsiteY5" fmla="*/ 1090749 h 1090749"/>
                  <a:gd name="connsiteX6" fmla="*/ 1027542 w 1090749"/>
                  <a:gd name="connsiteY6" fmla="*/ 1081102 h 1090749"/>
                  <a:gd name="connsiteX7" fmla="*/ 9646 w 1090749"/>
                  <a:gd name="connsiteY7" fmla="*/ 63206 h 1090749"/>
                  <a:gd name="connsiteX8" fmla="*/ 0 w 1090749"/>
                  <a:gd name="connsiteY8" fmla="*/ 0 h 109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749" h="1090749">
                    <a:moveTo>
                      <a:pt x="0" y="0"/>
                    </a:moveTo>
                    <a:lnTo>
                      <a:pt x="520353" y="0"/>
                    </a:lnTo>
                    <a:lnTo>
                      <a:pt x="529777" y="36651"/>
                    </a:lnTo>
                    <a:cubicBezTo>
                      <a:pt x="607423" y="286290"/>
                      <a:pt x="804459" y="483326"/>
                      <a:pt x="1054097" y="560971"/>
                    </a:cubicBezTo>
                    <a:lnTo>
                      <a:pt x="1090749" y="570395"/>
                    </a:lnTo>
                    <a:lnTo>
                      <a:pt x="1090749" y="1090749"/>
                    </a:lnTo>
                    <a:lnTo>
                      <a:pt x="1027542" y="1081102"/>
                    </a:lnTo>
                    <a:cubicBezTo>
                      <a:pt x="516617" y="976552"/>
                      <a:pt x="114196" y="574131"/>
                      <a:pt x="9646" y="632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7" name="MH_Other_8">
                <a:extLst>
                  <a:ext uri="{FF2B5EF4-FFF2-40B4-BE49-F238E27FC236}">
                    <a16:creationId xmlns:a16="http://schemas.microsoft.com/office/drawing/2014/main" id="{BD846F60-53A2-4B0B-8633-F363D9986C3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324182" y="4038500"/>
                <a:ext cx="1162605" cy="871928"/>
              </a:xfrm>
              <a:custGeom>
                <a:avLst/>
                <a:gdLst>
                  <a:gd name="connsiteX0" fmla="*/ 570395 w 1090748"/>
                  <a:gd name="connsiteY0" fmla="*/ 0 h 1090748"/>
                  <a:gd name="connsiteX1" fmla="*/ 1090748 w 1090748"/>
                  <a:gd name="connsiteY1" fmla="*/ 0 h 1090748"/>
                  <a:gd name="connsiteX2" fmla="*/ 1081102 w 1090748"/>
                  <a:gd name="connsiteY2" fmla="*/ 63206 h 1090748"/>
                  <a:gd name="connsiteX3" fmla="*/ 63206 w 1090748"/>
                  <a:gd name="connsiteY3" fmla="*/ 1081102 h 1090748"/>
                  <a:gd name="connsiteX4" fmla="*/ 0 w 1090748"/>
                  <a:gd name="connsiteY4" fmla="*/ 1090748 h 1090748"/>
                  <a:gd name="connsiteX5" fmla="*/ 0 w 1090748"/>
                  <a:gd name="connsiteY5" fmla="*/ 570395 h 1090748"/>
                  <a:gd name="connsiteX6" fmla="*/ 36651 w 1090748"/>
                  <a:gd name="connsiteY6" fmla="*/ 560971 h 1090748"/>
                  <a:gd name="connsiteX7" fmla="*/ 560971 w 1090748"/>
                  <a:gd name="connsiteY7" fmla="*/ 36651 h 1090748"/>
                  <a:gd name="connsiteX8" fmla="*/ 570395 w 1090748"/>
                  <a:gd name="connsiteY8" fmla="*/ 0 h 109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748" h="1090748">
                    <a:moveTo>
                      <a:pt x="570395" y="0"/>
                    </a:moveTo>
                    <a:lnTo>
                      <a:pt x="1090748" y="0"/>
                    </a:lnTo>
                    <a:lnTo>
                      <a:pt x="1081102" y="63206"/>
                    </a:lnTo>
                    <a:cubicBezTo>
                      <a:pt x="976552" y="574131"/>
                      <a:pt x="574131" y="976552"/>
                      <a:pt x="63206" y="1081102"/>
                    </a:cubicBezTo>
                    <a:lnTo>
                      <a:pt x="0" y="1090748"/>
                    </a:lnTo>
                    <a:lnTo>
                      <a:pt x="0" y="570395"/>
                    </a:lnTo>
                    <a:lnTo>
                      <a:pt x="36651" y="560971"/>
                    </a:lnTo>
                    <a:cubicBezTo>
                      <a:pt x="286290" y="483326"/>
                      <a:pt x="483326" y="286290"/>
                      <a:pt x="560971" y="36651"/>
                    </a:cubicBezTo>
                    <a:lnTo>
                      <a:pt x="570395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50" tIns="54425" rIns="108850" bIns="54425" anchor="ctr"/>
              <a:lstStyle/>
              <a:p>
                <a:pPr algn="ctr" defTabSz="1087755">
                  <a:defRPr/>
                </a:pPr>
                <a:endParaRPr lang="zh-CN" altLang="en-US" sz="210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endParaRPr>
              </a:p>
            </p:txBody>
          </p:sp>
          <p:sp>
            <p:nvSpPr>
              <p:cNvPr id="58" name="MH_SubTitle_3">
                <a:extLst>
                  <a:ext uri="{FF2B5EF4-FFF2-40B4-BE49-F238E27FC236}">
                    <a16:creationId xmlns:a16="http://schemas.microsoft.com/office/drawing/2014/main" id="{7E01E7D8-A38B-4EE0-B371-7EA600E85A0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500631" y="4156346"/>
                <a:ext cx="3411297" cy="643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defTabSz="1087755"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if…else if…else</a:t>
                </a:r>
                <a:r>
                  <a:rPr lang="zh-CN" altLang="en-US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语句</a:t>
                </a:r>
              </a:p>
            </p:txBody>
          </p:sp>
          <p:sp>
            <p:nvSpPr>
              <p:cNvPr id="60" name="MH_SubTitle_2">
                <a:extLst>
                  <a:ext uri="{FF2B5EF4-FFF2-40B4-BE49-F238E27FC236}">
                    <a16:creationId xmlns:a16="http://schemas.microsoft.com/office/drawing/2014/main" id="{EC0F4136-3A5D-427C-87F6-D408F1768BD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054375" y="4156346"/>
                <a:ext cx="2671929" cy="643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r" defTabSz="1087755"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if…else</a:t>
                </a:r>
                <a:r>
                  <a:rPr lang="zh-CN" altLang="en-US" sz="2000" b="1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+mn-ea"/>
                  </a:rPr>
                  <a:t>语句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E9F38E1-26D0-4277-AFF4-42549BABA139}"/>
                </a:ext>
              </a:extLst>
            </p:cNvPr>
            <p:cNvSpPr txBox="1"/>
            <p:nvPr/>
          </p:nvSpPr>
          <p:spPr>
            <a:xfrm>
              <a:off x="4943078" y="407786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选择结构语句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7623DBC-D23D-4A17-A689-A64D9DB5580B}"/>
              </a:ext>
            </a:extLst>
          </p:cNvPr>
          <p:cNvSpPr txBox="1"/>
          <p:nvPr/>
        </p:nvSpPr>
        <p:spPr>
          <a:xfrm>
            <a:off x="1054646" y="1053530"/>
            <a:ext cx="10441160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选择结构语句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指的是根据语句中的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判断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，进而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执行与条件相对应的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选择结构语句也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条件判断语句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00583D7-BAA5-4A18-94F1-A5C82CE06D8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-if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if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语句进行条件判断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1FC3175-F413-4B4E-BCE9-6C51D3CDB8D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</a:p>
        </p:txBody>
      </p:sp>
    </p:spTree>
    <p:extLst>
      <p:ext uri="{BB962C8B-B14F-4D97-AF65-F5344CB8AC3E}">
        <p14:creationId xmlns:p14="http://schemas.microsoft.com/office/powerpoint/2010/main" val="339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384029"/>
            <a:ext cx="10441160" cy="11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单分支语句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，当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满足某种条件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进行某种处理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145085" y="2493690"/>
            <a:ext cx="4968552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</a:p>
          <a:p>
            <a:pPr lvl="2">
              <a:lnSpc>
                <a:spcPct val="13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代码段</a:t>
            </a:r>
          </a:p>
          <a:p>
            <a:pPr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0F152-3F9D-4390-B652-F4A838600AE2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706F10-3016-452C-8BD3-5E0E3EE0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486" y="1756642"/>
            <a:ext cx="24288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85136"/>
            <a:ext cx="104411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实现只有当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年龄（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变量值）大于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等于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周岁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时，才输出“已成年”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否则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无输出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D9B91-D60D-4099-9419-991D991F1C94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505124" y="2625296"/>
            <a:ext cx="8982570" cy="188461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age = 15;	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并赋值为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(age &gt;= 18) {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已成年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在控制台输出“已成年”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6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-if…else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if…else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语句进行条件判断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1FC3175-F413-4B4E-BCE9-6C51D3CDB8D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</a:p>
        </p:txBody>
      </p:sp>
    </p:spTree>
    <p:extLst>
      <p:ext uri="{BB962C8B-B14F-4D97-AF65-F5344CB8AC3E}">
        <p14:creationId xmlns:p14="http://schemas.microsoft.com/office/powerpoint/2010/main" val="1622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双分支语句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，当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满足某种条件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进行某种处理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，否则进行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另一种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处理，具体语法格式如下，其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849470-4AED-49D7-82B5-58C8D643FAFD}"/>
              </a:ext>
            </a:extLst>
          </p:cNvPr>
          <p:cNvSpPr txBox="1"/>
          <p:nvPr/>
        </p:nvSpPr>
        <p:spPr>
          <a:xfrm>
            <a:off x="1354813" y="2349674"/>
            <a:ext cx="4680520" cy="24617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</a:p>
          <a:p>
            <a:pPr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{</a:t>
            </a:r>
          </a:p>
          <a:p>
            <a:pPr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EC30C-519F-4E84-942D-19AB535E02E1}"/>
              </a:ext>
            </a:extLst>
          </p:cNvPr>
          <p:cNvSpPr txBox="1"/>
          <p:nvPr/>
        </p:nvSpPr>
        <p:spPr>
          <a:xfrm>
            <a:off x="1143690" y="266995"/>
            <a:ext cx="44474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27BBA-E5DE-4B1F-99CF-81A2A56E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01" y="2061642"/>
            <a:ext cx="4587705" cy="39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2818F8-900E-4612-8754-1A79D230BDBB}"/>
              </a:ext>
            </a:extLst>
          </p:cNvPr>
          <p:cNvSpPr txBox="1"/>
          <p:nvPr/>
        </p:nvSpPr>
        <p:spPr>
          <a:xfrm>
            <a:off x="1054646" y="1053530"/>
            <a:ext cx="10153128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在对变量命名时，应遵循变量的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命名规则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，从而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避免代码出错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15840C18-4702-4281-B61D-ACBB6E6A3097}"/>
              </a:ext>
            </a:extLst>
          </p:cNvPr>
          <p:cNvSpPr/>
          <p:nvPr/>
        </p:nvSpPr>
        <p:spPr>
          <a:xfrm>
            <a:off x="2134766" y="2133650"/>
            <a:ext cx="7776864" cy="4320480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AEBF71-FC8D-4A1C-AA40-0A77C55A1E9C}"/>
              </a:ext>
            </a:extLst>
          </p:cNvPr>
          <p:cNvSpPr/>
          <p:nvPr/>
        </p:nvSpPr>
        <p:spPr>
          <a:xfrm>
            <a:off x="3929027" y="1845618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变量的命名规则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E5311B-376A-4821-8A52-186F48E5A99B}"/>
              </a:ext>
            </a:extLst>
          </p:cNvPr>
          <p:cNvSpPr txBox="1"/>
          <p:nvPr/>
        </p:nvSpPr>
        <p:spPr>
          <a:xfrm>
            <a:off x="2769197" y="2565112"/>
            <a:ext cx="67108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开头，且不能含有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等运算符，如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56name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56-name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就是非法变量名。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595959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严格区分大小写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是两个不同的变量名。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不能使用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命名。关键字是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语言中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被事先定义好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并赋予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特殊含义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的单词，如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就是一个关键字。</a:t>
            </a:r>
          </a:p>
        </p:txBody>
      </p:sp>
    </p:spTree>
    <p:extLst>
      <p:ext uri="{BB962C8B-B14F-4D97-AF65-F5344CB8AC3E}">
        <p14:creationId xmlns:p14="http://schemas.microsoft.com/office/powerpoint/2010/main" val="25167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193C72-C22D-4FFD-8407-AEC9D55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68" y="1385200"/>
            <a:ext cx="23181647" cy="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C94C26-1682-46B2-B710-4AF952C2783C}"/>
              </a:ext>
            </a:extLst>
          </p:cNvPr>
          <p:cNvSpPr txBox="1"/>
          <p:nvPr/>
        </p:nvSpPr>
        <p:spPr>
          <a:xfrm>
            <a:off x="1143690" y="266995"/>
            <a:ext cx="44474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85136"/>
            <a:ext cx="104411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实现当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年龄（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变量值）大于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等于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周岁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时，输出“已成年”，否则输出“未成年”，示例代码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505124" y="2625296"/>
            <a:ext cx="8982570" cy="286232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 = 15;	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(age &gt;= 18) {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已成年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 &gt;=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在控制台输出“已成年”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{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未成年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 &lt;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在控制台输出“未成年”</a:t>
            </a:r>
          </a:p>
          <a:p>
            <a:pPr marL="360000" lvl="2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775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-if...else if...else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if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...else if...else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语句进行条件判断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1FC3175-F413-4B4E-BCE9-6C51D3CDB8D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</a:p>
        </p:txBody>
      </p:sp>
    </p:spTree>
    <p:extLst>
      <p:ext uri="{BB962C8B-B14F-4D97-AF65-F5344CB8AC3E}">
        <p14:creationId xmlns:p14="http://schemas.microsoft.com/office/powerpoint/2010/main" val="23979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 if…else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多分支语句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，所谓多分支语句指的是有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多个条件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的语句，它可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针对不同情况进行不同的处理，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849470-4AED-49D7-82B5-58C8D643FAFD}"/>
              </a:ext>
            </a:extLst>
          </p:cNvPr>
          <p:cNvSpPr txBox="1"/>
          <p:nvPr/>
        </p:nvSpPr>
        <p:spPr>
          <a:xfrm>
            <a:off x="3358902" y="2533753"/>
            <a:ext cx="4968552" cy="363362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1) {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if (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2) {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...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else if (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n) {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{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n+1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221FB4-19C7-4605-AEB3-06FA8D836366}"/>
              </a:ext>
            </a:extLst>
          </p:cNvPr>
          <p:cNvSpPr txBox="1"/>
          <p:nvPr/>
        </p:nvSpPr>
        <p:spPr>
          <a:xfrm>
            <a:off x="1143690" y="266995"/>
            <a:ext cx="559958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9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 if…else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的执行流程如下。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193C72-C22D-4FFD-8407-AEC9D55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68" y="1385200"/>
            <a:ext cx="23181647" cy="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85F861-0F75-4B59-A745-4DDEA11D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678" y="2531163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F66DDE-857D-417C-93EC-49FB6C15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82" y="1845618"/>
            <a:ext cx="8424936" cy="46729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985C09-1A31-46A6-94DE-D24E0DB6AE3D}"/>
              </a:ext>
            </a:extLst>
          </p:cNvPr>
          <p:cNvSpPr txBox="1"/>
          <p:nvPr/>
        </p:nvSpPr>
        <p:spPr>
          <a:xfrm>
            <a:off x="1143690" y="266995"/>
            <a:ext cx="559958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193C72-C22D-4FFD-8407-AEC9D55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68" y="1385200"/>
            <a:ext cx="23181647" cy="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C94C26-1682-46B2-B710-4AF952C2783C}"/>
              </a:ext>
            </a:extLst>
          </p:cNvPr>
          <p:cNvSpPr txBox="1"/>
          <p:nvPr/>
        </p:nvSpPr>
        <p:spPr>
          <a:xfrm>
            <a:off x="1143690" y="266995"/>
            <a:ext cx="44474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25538"/>
            <a:ext cx="104411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 if…else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实现对一个学生的考试成绩按分数进行等级的划分：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90~100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分为优秀，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80~90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分为良好，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70~80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分为中等，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60~70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分为及格，分数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小于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则为不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3286894" y="2318072"/>
            <a:ext cx="5112568" cy="390222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score = 88;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 (score &gt;= 90)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优秀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if (score &gt;= 80)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良好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if (score &gt;= 70)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中等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if (score &gt;= 60)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及格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else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不及格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86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-switch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switch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语句进行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条件判断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1FC3175-F413-4B4E-BCE9-6C51D3CDB8D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</a:p>
        </p:txBody>
      </p:sp>
    </p:spTree>
    <p:extLst>
      <p:ext uri="{BB962C8B-B14F-4D97-AF65-F5344CB8AC3E}">
        <p14:creationId xmlns:p14="http://schemas.microsoft.com/office/powerpoint/2010/main" val="738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多分支语句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，相比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if…else if…else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语句可以使代码更加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清晰简洁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便于阅读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，其语法格式如下。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CBBCA8-AC82-4AB5-816C-04765BE8AA49}"/>
              </a:ext>
            </a:extLst>
          </p:cNvPr>
          <p:cNvSpPr txBox="1"/>
          <p:nvPr/>
        </p:nvSpPr>
        <p:spPr>
          <a:xfrm>
            <a:off x="3358902" y="2277666"/>
            <a:ext cx="4968552" cy="407374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 (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1: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1;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case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2;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...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default: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代码段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n;</a:t>
            </a:r>
          </a:p>
          <a:p>
            <a:pPr lvl="2">
              <a:lnSpc>
                <a:spcPct val="13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50777A-8C61-4A35-BD2A-794A670508DA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9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语句的执行流程如下。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193C72-C22D-4FFD-8407-AEC9D55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68" y="1385200"/>
            <a:ext cx="23181647" cy="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F92551-5AF2-43B0-8E46-3FBFBC3D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58" y="1557586"/>
            <a:ext cx="4211935" cy="49066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577609-10B5-4584-9D61-2BF4D8D4FF8A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193C72-C22D-4FFD-8407-AEC9D55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68" y="1385200"/>
            <a:ext cx="23181647" cy="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C94C26-1682-46B2-B710-4AF952C2783C}"/>
              </a:ext>
            </a:extLst>
          </p:cNvPr>
          <p:cNvSpPr txBox="1"/>
          <p:nvPr/>
        </p:nvSpPr>
        <p:spPr>
          <a:xfrm>
            <a:off x="1143690" y="266995"/>
            <a:ext cx="44474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981522"/>
            <a:ext cx="10441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判断变量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week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的值，若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week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变量的值为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1~6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时输出“星期一”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~“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星期六”，为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时输出“星期日”，若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没有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week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变量的值相等的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值时输出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“错误”。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918741" y="2133650"/>
            <a:ext cx="3744416" cy="425347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week = 2;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 (week) {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0: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星期日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1: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星期一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2: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星期二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3: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星期三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5951189" y="2133650"/>
            <a:ext cx="4176465" cy="425347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30000"/>
              </a:lnSpc>
            </a:pP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break;</a:t>
            </a:r>
            <a:endParaRPr lang="en-US" altLang="zh-CN" sz="1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60000" lvl="2">
              <a:lnSpc>
                <a:spcPct val="130000"/>
              </a:lnSpc>
            </a:pP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case 4: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5: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星期五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case 6: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星期六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default: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marL="360000" lvl="2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5460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查询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水果的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价格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能够利用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switch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语句实现根据用户的输入查询水果的价格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2.5.2  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查询水果的价格</a:t>
            </a:r>
          </a:p>
        </p:txBody>
      </p:sp>
    </p:spTree>
    <p:extLst>
      <p:ext uri="{BB962C8B-B14F-4D97-AF65-F5344CB8AC3E}">
        <p14:creationId xmlns:p14="http://schemas.microsoft.com/office/powerpoint/2010/main" val="34345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2818F8-900E-4612-8754-1A79D230BDBB}"/>
              </a:ext>
            </a:extLst>
          </p:cNvPr>
          <p:cNvSpPr txBox="1"/>
          <p:nvPr/>
        </p:nvSpPr>
        <p:spPr>
          <a:xfrm>
            <a:off x="1054646" y="1053530"/>
            <a:ext cx="10153128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为了提高代码的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可读性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，在对变量命名时应遵循以下建议。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15840C18-4702-4281-B61D-ACBB6E6A3097}"/>
              </a:ext>
            </a:extLst>
          </p:cNvPr>
          <p:cNvSpPr/>
          <p:nvPr/>
        </p:nvSpPr>
        <p:spPr>
          <a:xfrm>
            <a:off x="2134766" y="2133650"/>
            <a:ext cx="7776864" cy="4320480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AEBF71-FC8D-4A1C-AA40-0A77C55A1E9C}"/>
              </a:ext>
            </a:extLst>
          </p:cNvPr>
          <p:cNvSpPr/>
          <p:nvPr/>
        </p:nvSpPr>
        <p:spPr>
          <a:xfrm>
            <a:off x="3929027" y="1845618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变量的命名建议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E5311B-376A-4821-8A52-186F48E5A99B}"/>
              </a:ext>
            </a:extLst>
          </p:cNvPr>
          <p:cNvSpPr txBox="1"/>
          <p:nvPr/>
        </p:nvSpPr>
        <p:spPr>
          <a:xfrm>
            <a:off x="2769197" y="2565112"/>
            <a:ext cx="67108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下画线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美元符号（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来命名，如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get_name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$a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尽量要做到“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见其名知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price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表示价格，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表示年龄等。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驼峰命名法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，第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个单词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字母小写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后面的单词首字母大写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myBooks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30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2.5.2  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查询水果的价格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4A1091-E10C-4046-999B-C3D689E9304D}"/>
              </a:ext>
            </a:extLst>
          </p:cNvPr>
          <p:cNvSpPr txBox="1"/>
          <p:nvPr/>
        </p:nvSpPr>
        <p:spPr>
          <a:xfrm>
            <a:off x="1054646" y="1053530"/>
            <a:ext cx="10441160" cy="159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案例需求：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日常生活中，我们去水果店买水果，结账时售货员要查询所买水果的价格来计算总价，例如当售货员输入“苹果”时，查询苹果的价格，输入“桃子”时，查询桃子的价格。本案例将使用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实现查询水果的价格。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956F98-87D5-4020-88DE-D7D15F9256F1}"/>
              </a:ext>
            </a:extLst>
          </p:cNvPr>
          <p:cNvSpPr txBox="1"/>
          <p:nvPr/>
        </p:nvSpPr>
        <p:spPr>
          <a:xfrm>
            <a:off x="1054646" y="2724086"/>
            <a:ext cx="106401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69B3E59-2DF2-4308-8BCF-182849FA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10" y="3388750"/>
            <a:ext cx="4638556" cy="244827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88735" y="3640778"/>
            <a:ext cx="486638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2.5.2  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查询水果的价格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4A1091-E10C-4046-999B-C3D689E9304D}"/>
              </a:ext>
            </a:extLst>
          </p:cNvPr>
          <p:cNvSpPr txBox="1"/>
          <p:nvPr/>
        </p:nvSpPr>
        <p:spPr>
          <a:xfrm>
            <a:off x="1136439" y="1413570"/>
            <a:ext cx="10441160" cy="178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实现思路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声明变量，用于接收用户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水果名称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switch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语句实现查询对应水果的价格。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57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5">
            <a:extLst>
              <a:ext uri="{FF2B5EF4-FFF2-40B4-BE49-F238E27FC236}">
                <a16:creationId xmlns:a16="http://schemas.microsoft.com/office/drawing/2014/main" id="{AE777DED-9CA8-487C-8F99-374984B2AC02}"/>
              </a:ext>
            </a:extLst>
          </p:cNvPr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假设程序的需求是输出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1~100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之间的整数，我们要编写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次输出代码吗？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F0553F1-9D0E-4E8F-A1E9-D9FA62510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A3852B-5387-44BD-8DA1-92F7550D40A5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14383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CFE6E6-5B67-4CB7-9220-D3A5AC07B403}"/>
              </a:ext>
            </a:extLst>
          </p:cNvPr>
          <p:cNvSpPr txBox="1"/>
          <p:nvPr/>
        </p:nvSpPr>
        <p:spPr>
          <a:xfrm>
            <a:off x="1143691" y="3080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60E308-9764-4EA7-8FC4-8C9D2283E00F}"/>
              </a:ext>
            </a:extLst>
          </p:cNvPr>
          <p:cNvGrpSpPr/>
          <p:nvPr/>
        </p:nvGrpSpPr>
        <p:grpSpPr bwMode="auto">
          <a:xfrm>
            <a:off x="4899446" y="1982665"/>
            <a:ext cx="5300215" cy="3406605"/>
            <a:chOff x="3403599" y="2421469"/>
            <a:chExt cx="5040490" cy="2726268"/>
          </a:xfrm>
        </p:grpSpPr>
        <p:sp>
          <p:nvSpPr>
            <p:cNvPr id="12" name="圆角矩形标注 11">
              <a:extLst>
                <a:ext uri="{FF2B5EF4-FFF2-40B4-BE49-F238E27FC236}">
                  <a16:creationId xmlns:a16="http://schemas.microsoft.com/office/drawing/2014/main" id="{FE3F3C49-DEAF-4F6B-902E-891D1961AB68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B26EBF3C-FEFE-4A79-8C18-B0AFD467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D1CE208-6E0D-4E6C-AB8A-3A10BF8B2FE9}"/>
              </a:ext>
            </a:extLst>
          </p:cNvPr>
          <p:cNvSpPr txBox="1"/>
          <p:nvPr/>
        </p:nvSpPr>
        <p:spPr>
          <a:xfrm>
            <a:off x="5182718" y="2380563"/>
            <a:ext cx="487292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循环结构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是为了在程序中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反复执行某个功能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而设置的一种程序结构，它用来实现一段代码的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重复执行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8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11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循环体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循环的终止条件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组成。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循环体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：一组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被重复执行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的终止条件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：循环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结束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1">
            <a:extLst>
              <a:ext uri="{FF2B5EF4-FFF2-40B4-BE49-F238E27FC236}">
                <a16:creationId xmlns:a16="http://schemas.microsoft.com/office/drawing/2014/main" id="{CAAA8021-01CC-497B-9F4A-419E827405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45038" y="4019713"/>
            <a:ext cx="2338211" cy="5024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循环结构语句</a:t>
            </a: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C454BEB-64E9-4108-913C-68F3E400CA1D}"/>
              </a:ext>
            </a:extLst>
          </p:cNvPr>
          <p:cNvCxnSpPr>
            <a:cxnSpLocks/>
            <a:stCxn id="72" idx="5"/>
          </p:cNvCxnSpPr>
          <p:nvPr/>
        </p:nvCxnSpPr>
        <p:spPr>
          <a:xfrm flipV="1">
            <a:off x="4094824" y="2758806"/>
            <a:ext cx="1635338" cy="213523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H_SubTitle_1">
            <a:extLst>
              <a:ext uri="{FF2B5EF4-FFF2-40B4-BE49-F238E27FC236}">
                <a16:creationId xmlns:a16="http://schemas.microsoft.com/office/drawing/2014/main" id="{84E6E1AD-2ECE-4BA0-91A4-C9A1BBB1C7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82165" y="2277666"/>
            <a:ext cx="3470653" cy="655191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for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E873F57C-92AA-4EAE-80DB-7E24991E0B3F}"/>
              </a:ext>
            </a:extLst>
          </p:cNvPr>
          <p:cNvCxnSpPr>
            <a:cxnSpLocks/>
          </p:cNvCxnSpPr>
          <p:nvPr/>
        </p:nvCxnSpPr>
        <p:spPr>
          <a:xfrm flipV="1">
            <a:off x="4057430" y="3818115"/>
            <a:ext cx="1672732" cy="21201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MH_SubTitle_1">
            <a:extLst>
              <a:ext uri="{FF2B5EF4-FFF2-40B4-BE49-F238E27FC236}">
                <a16:creationId xmlns:a16="http://schemas.microsoft.com/office/drawing/2014/main" id="{E978B69C-C790-4C54-965E-FCC515953C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88397" y="3566691"/>
            <a:ext cx="3470653" cy="655191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while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6470306D-25AE-49BD-8808-1DE213B684F4}"/>
              </a:ext>
            </a:extLst>
          </p:cNvPr>
          <p:cNvCxnSpPr>
            <a:cxnSpLocks/>
          </p:cNvCxnSpPr>
          <p:nvPr/>
        </p:nvCxnSpPr>
        <p:spPr>
          <a:xfrm>
            <a:off x="3588912" y="4610203"/>
            <a:ext cx="2069242" cy="390983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MH_SubTitle_1">
            <a:extLst>
              <a:ext uri="{FF2B5EF4-FFF2-40B4-BE49-F238E27FC236}">
                <a16:creationId xmlns:a16="http://schemas.microsoft.com/office/drawing/2014/main" id="{8AABAC03-50EA-4641-BE38-C8646170CF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80574" y="4718819"/>
            <a:ext cx="3470653" cy="655191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do…while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3CFD7E8-3849-496D-BBE6-EFB169C12057}"/>
              </a:ext>
            </a:extLst>
          </p:cNvPr>
          <p:cNvSpPr txBox="1"/>
          <p:nvPr/>
        </p:nvSpPr>
        <p:spPr>
          <a:xfrm>
            <a:off x="3209882" y="3659768"/>
            <a:ext cx="204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循环语句</a:t>
            </a:r>
          </a:p>
        </p:txBody>
      </p:sp>
      <p:sp>
        <p:nvSpPr>
          <p:cNvPr id="72" name="六边形 71">
            <a:extLst>
              <a:ext uri="{FF2B5EF4-FFF2-40B4-BE49-F238E27FC236}">
                <a16:creationId xmlns:a16="http://schemas.microsoft.com/office/drawing/2014/main" id="{49F947BF-09E8-45A6-9D0C-4AAB5B299F14}"/>
              </a:ext>
            </a:extLst>
          </p:cNvPr>
          <p:cNvSpPr/>
          <p:nvPr/>
        </p:nvSpPr>
        <p:spPr>
          <a:xfrm>
            <a:off x="2414707" y="2972329"/>
            <a:ext cx="2118519" cy="1753609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1" rIns="91445" bIns="45721" rtlCol="0" anchor="ctr"/>
          <a:lstStyle/>
          <a:p>
            <a:pPr algn="ctr"/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循环语句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9FA6C3-2615-42D0-AB1C-76FC326B6611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32035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for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for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语句循环执行一段代码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6543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93097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一般用于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循环次数已知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的情况下，其语法格式如下。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120366" y="2337221"/>
            <a:ext cx="6912768" cy="125367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初始化变量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</a:p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循环体</a:t>
            </a:r>
          </a:p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C64439-C154-4267-832E-A88CFA3C8892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EA1220-31F8-4754-B9BA-C29A5EBD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54" y="1328271"/>
            <a:ext cx="2696392" cy="45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1~100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整数，示例代码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90D1939-E5D2-4C54-A819-AE8849D1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67" y="2146899"/>
            <a:ext cx="19563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7908AB-B7C4-41DF-B48F-F386E4E8B03A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846734" y="1993116"/>
            <a:ext cx="9217024" cy="129266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(var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1;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&lt;= 100;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++) {</a:t>
            </a:r>
          </a:p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  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6……100</a:t>
            </a:r>
          </a:p>
          <a:p>
            <a:pPr marL="720000" lvl="2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  <p:sp>
        <p:nvSpPr>
          <p:cNvPr id="4" name="矩形 3"/>
          <p:cNvSpPr/>
          <p:nvPr/>
        </p:nvSpPr>
        <p:spPr>
          <a:xfrm>
            <a:off x="1143691" y="3557690"/>
            <a:ext cx="10153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var 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= 1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”初始化变量。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判断“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”是否为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，如果为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，则向下执行③，反之，结束循环。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执行循环体，通过“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console.log(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”输出变量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++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”，将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的值加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判断“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”是否为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，和第②步相同。只要满足“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”这个条件，就会一直循环。当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的值加到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101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时，判断结果为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false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，循环结束。</a:t>
            </a:r>
          </a:p>
        </p:txBody>
      </p:sp>
    </p:spTree>
    <p:extLst>
      <p:ext uri="{BB962C8B-B14F-4D97-AF65-F5344CB8AC3E}">
        <p14:creationId xmlns:p14="http://schemas.microsoft.com/office/powerpoint/2010/main" val="39188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-while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while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循环执行一段代码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5948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都能够实现循环，语句也可以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相互转换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，但在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不能够确定循环次数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的情况下，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更适合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 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实现循环。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3E00A-AF72-47B0-8A3C-B8FB33B8ECA4}"/>
              </a:ext>
            </a:extLst>
          </p:cNvPr>
          <p:cNvSpPr txBox="1"/>
          <p:nvPr/>
        </p:nvSpPr>
        <p:spPr>
          <a:xfrm>
            <a:off x="1054646" y="2421682"/>
            <a:ext cx="106401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4BFBC-16D4-4892-9493-5916E3A9B936}"/>
              </a:ext>
            </a:extLst>
          </p:cNvPr>
          <p:cNvSpPr txBox="1"/>
          <p:nvPr/>
        </p:nvSpPr>
        <p:spPr>
          <a:xfrm>
            <a:off x="1270670" y="3149615"/>
            <a:ext cx="4464496" cy="14976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 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循环体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FD88AA-30C8-4A85-B16D-4BE1672B5946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DFA6B0-4DE4-4FEE-A27E-4102833F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09" y="1845618"/>
            <a:ext cx="2420189" cy="32939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E32D208-F28E-474E-8412-8555108AF55D}"/>
              </a:ext>
            </a:extLst>
          </p:cNvPr>
          <p:cNvSpPr txBox="1"/>
          <p:nvPr/>
        </p:nvSpPr>
        <p:spPr>
          <a:xfrm>
            <a:off x="1729997" y="5435707"/>
            <a:ext cx="9289033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若条件表达式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永远为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，则会出现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死循环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，因此为了保证循环可以正常结束，应该保证条件表达式的值存在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的情况。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9">
            <a:extLst>
              <a:ext uri="{FF2B5EF4-FFF2-40B4-BE49-F238E27FC236}">
                <a16:creationId xmlns:a16="http://schemas.microsoft.com/office/drawing/2014/main" id="{63297885-B3C9-4D70-AAEB-94883936E7C4}"/>
              </a:ext>
            </a:extLst>
          </p:cNvPr>
          <p:cNvSpPr/>
          <p:nvPr/>
        </p:nvSpPr>
        <p:spPr>
          <a:xfrm>
            <a:off x="1126654" y="5446019"/>
            <a:ext cx="10009112" cy="9321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3" name="流程图: 资料带 12">
            <a:extLst>
              <a:ext uri="{FF2B5EF4-FFF2-40B4-BE49-F238E27FC236}">
                <a16:creationId xmlns:a16="http://schemas.microsoft.com/office/drawing/2014/main" id="{136D7D26-F5DA-4E5C-A539-6E78EA0F710E}"/>
              </a:ext>
            </a:extLst>
          </p:cNvPr>
          <p:cNvSpPr/>
          <p:nvPr/>
        </p:nvSpPr>
        <p:spPr>
          <a:xfrm>
            <a:off x="927666" y="5229994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4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2818F8-900E-4612-8754-1A79D230BDBB}"/>
              </a:ext>
            </a:extLst>
          </p:cNvPr>
          <p:cNvSpPr txBox="1"/>
          <p:nvPr/>
        </p:nvSpPr>
        <p:spPr>
          <a:xfrm>
            <a:off x="1054646" y="1053530"/>
            <a:ext cx="70567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下面列举的变量名中，哪些是合法的呢？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C26BA0-53FF-49C1-8112-05A3A5EB6699}"/>
              </a:ext>
            </a:extLst>
          </p:cNvPr>
          <p:cNvSpPr txBox="1"/>
          <p:nvPr/>
        </p:nvSpPr>
        <p:spPr>
          <a:xfrm>
            <a:off x="-97483" y="1773610"/>
            <a:ext cx="6433007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88shout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myScore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&amp;num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it123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$tuition</a:t>
            </a:r>
          </a:p>
        </p:txBody>
      </p:sp>
    </p:spTree>
    <p:extLst>
      <p:ext uri="{BB962C8B-B14F-4D97-AF65-F5344CB8AC3E}">
        <p14:creationId xmlns:p14="http://schemas.microsoft.com/office/powerpoint/2010/main" val="40910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1~100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整数，示例代码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90D1939-E5D2-4C54-A819-AE8849D1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67" y="2146899"/>
            <a:ext cx="19563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78B4CD7-089A-4341-A8D6-EA08580D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31" y="1989633"/>
            <a:ext cx="178616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1B9C23-9765-4D59-AC52-97EA84770057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990750" y="1773610"/>
            <a:ext cx="9217024" cy="185775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720000" lvl="2">
              <a:lnSpc>
                <a:spcPct val="130000"/>
              </a:lnSpc>
            </a:pPr>
            <a:r>
              <a:rPr lang="nn-NO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 = 1;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 </a:t>
            </a: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(i &lt;= 100) {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console.log(i);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i++;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  <a:endParaRPr lang="nn-NO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26654" y="3724791"/>
            <a:ext cx="10153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var 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= 1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，初始化变量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判断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是否为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，如果为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，向下执行③，否则结束循环；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循环体，通过“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console.log(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输出变量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++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，将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的值加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判断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是否为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，和第②步相同。只要满足“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这个条件，就会一直循环。当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的值加到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时，判断结果为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false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，循环结束。</a:t>
            </a:r>
          </a:p>
        </p:txBody>
      </p:sp>
    </p:spTree>
    <p:extLst>
      <p:ext uri="{BB962C8B-B14F-4D97-AF65-F5344CB8AC3E}">
        <p14:creationId xmlns:p14="http://schemas.microsoft.com/office/powerpoint/2010/main" val="11827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-do…while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do…while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语句循环执行一段代码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4013156-7EFC-4658-8198-1E335374D2D7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33799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do…while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功能类似，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do…while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次循环体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，然后再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判断条件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，根据条件决定是否继续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执行循环体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4BFBC-16D4-4892-9493-5916E3A9B936}"/>
              </a:ext>
            </a:extLst>
          </p:cNvPr>
          <p:cNvSpPr txBox="1"/>
          <p:nvPr/>
        </p:nvSpPr>
        <p:spPr>
          <a:xfrm>
            <a:off x="1143690" y="3102194"/>
            <a:ext cx="4464496" cy="14976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 {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循环体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while 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9AB0CF-2454-44BA-9D68-51C8D8A8C246}"/>
              </a:ext>
            </a:extLst>
          </p:cNvPr>
          <p:cNvSpPr txBox="1"/>
          <p:nvPr/>
        </p:nvSpPr>
        <p:spPr>
          <a:xfrm>
            <a:off x="1054646" y="2421682"/>
            <a:ext cx="106401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do…while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F3864-768F-47C5-B0CA-1F1ABC80D8A6}"/>
              </a:ext>
            </a:extLst>
          </p:cNvPr>
          <p:cNvSpPr txBox="1"/>
          <p:nvPr/>
        </p:nvSpPr>
        <p:spPr>
          <a:xfrm>
            <a:off x="1143690" y="266995"/>
            <a:ext cx="4663483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F4BC92-14AE-4E4A-8B2E-DE0399CB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9" y="1996674"/>
            <a:ext cx="2304256" cy="36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8B4CD7-089A-4341-A8D6-EA08580D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31" y="1989633"/>
            <a:ext cx="178616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09CEBA-B44D-45BD-B006-DB2B80E01DD5}"/>
              </a:ext>
            </a:extLst>
          </p:cNvPr>
          <p:cNvSpPr txBox="1"/>
          <p:nvPr/>
        </p:nvSpPr>
        <p:spPr>
          <a:xfrm>
            <a:off x="1143690" y="266995"/>
            <a:ext cx="4663483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do…while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在控制台输出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1~100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整数，示例代码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5AD824-5296-4B76-A867-0A7342ED60DF}"/>
              </a:ext>
            </a:extLst>
          </p:cNvPr>
          <p:cNvSpPr txBox="1"/>
          <p:nvPr/>
        </p:nvSpPr>
        <p:spPr>
          <a:xfrm>
            <a:off x="1990750" y="1773610"/>
            <a:ext cx="9217024" cy="185775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720000" lvl="2">
              <a:lnSpc>
                <a:spcPct val="130000"/>
              </a:lnSpc>
            </a:pP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i = 1;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 {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console.log(i);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i++;</a:t>
            </a:r>
          </a:p>
          <a:p>
            <a:pPr marL="720000" lvl="2">
              <a:lnSpc>
                <a:spcPct val="130000"/>
              </a:lnSpc>
            </a:pPr>
            <a:r>
              <a:rPr lang="nn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while (i &lt;= 100)</a:t>
            </a:r>
          </a:p>
        </p:txBody>
      </p:sp>
      <p:sp>
        <p:nvSpPr>
          <p:cNvPr id="10" name="矩形 9"/>
          <p:cNvSpPr/>
          <p:nvPr/>
        </p:nvSpPr>
        <p:spPr>
          <a:xfrm>
            <a:off x="1054646" y="3901180"/>
            <a:ext cx="10153128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首先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var 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= 1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，初始化变量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循环体，通过“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console.log(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在控制台输出变量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++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，将变量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的值加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表达式“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&lt;= 100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，若表达式的值为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，继续执行②，只要表达式的值为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true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将一直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循环，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时，将结束循环。</a:t>
            </a:r>
          </a:p>
        </p:txBody>
      </p:sp>
    </p:spTree>
    <p:extLst>
      <p:ext uri="{BB962C8B-B14F-4D97-AF65-F5344CB8AC3E}">
        <p14:creationId xmlns:p14="http://schemas.microsoft.com/office/powerpoint/2010/main" val="14479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089D4CE-C14D-4A4B-99D4-1E05A37E7C10}"/>
              </a:ext>
            </a:extLst>
          </p:cNvPr>
          <p:cNvSpPr txBox="1"/>
          <p:nvPr/>
        </p:nvSpPr>
        <p:spPr>
          <a:xfrm>
            <a:off x="1342678" y="2205658"/>
            <a:ext cx="1000911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什么是断点调试？</a:t>
            </a:r>
            <a:endParaRPr lang="en-US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断点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调试是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某一行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断点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进行调试。断点调试时，程序运行到这一行就会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停住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，然后就可以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控制代码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一步一步地执行，在这个过程中可以看到每个变量当前的值。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B88C2C-164E-4090-B19E-0248163F7C19}"/>
              </a:ext>
            </a:extLst>
          </p:cNvPr>
          <p:cNvSpPr/>
          <p:nvPr/>
        </p:nvSpPr>
        <p:spPr>
          <a:xfrm>
            <a:off x="2181898" y="1262275"/>
            <a:ext cx="261716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多学一招：断点调试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273E33-2399-4583-9BFA-A8A1C36D7C89}"/>
              </a:ext>
            </a:extLst>
          </p:cNvPr>
          <p:cNvSpPr/>
          <p:nvPr/>
        </p:nvSpPr>
        <p:spPr>
          <a:xfrm>
            <a:off x="4888246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53BC1F7-B0FE-406E-858D-5CEB4D72B14D}"/>
              </a:ext>
            </a:extLst>
          </p:cNvPr>
          <p:cNvSpPr/>
          <p:nvPr/>
        </p:nvSpPr>
        <p:spPr>
          <a:xfrm>
            <a:off x="5075975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形 15" descr="讲故事">
            <a:extLst>
              <a:ext uri="{FF2B5EF4-FFF2-40B4-BE49-F238E27FC236}">
                <a16:creationId xmlns:a16="http://schemas.microsoft.com/office/drawing/2014/main" id="{C12D42B8-177F-4EF9-AAA7-A4BD1102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E59FBE-6A29-4975-B028-C7B4D00F6806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34482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>
            <a:extLst>
              <a:ext uri="{FF2B5EF4-FFF2-40B4-BE49-F238E27FC236}">
                <a16:creationId xmlns:a16="http://schemas.microsoft.com/office/drawing/2014/main" id="{53A13AFD-B07E-4719-8FFD-35D8F7115136}"/>
              </a:ext>
            </a:extLst>
          </p:cNvPr>
          <p:cNvSpPr txBox="1"/>
          <p:nvPr/>
        </p:nvSpPr>
        <p:spPr>
          <a:xfrm>
            <a:off x="1342678" y="2133650"/>
            <a:ext cx="100091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Chrome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浏览器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F12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键启动开发者工具后，切换到“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Sources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面板，可以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看到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板有左、中、右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个栏目。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7CC31293-89FE-44A1-B504-C6AD9901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40" y="3285778"/>
            <a:ext cx="6976166" cy="316163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63CA45A-6C04-461D-8281-F737ED8F4A4D}"/>
              </a:ext>
            </a:extLst>
          </p:cNvPr>
          <p:cNvSpPr/>
          <p:nvPr/>
        </p:nvSpPr>
        <p:spPr>
          <a:xfrm>
            <a:off x="2181898" y="1262275"/>
            <a:ext cx="261716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多学一招：断点调试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DA4BFB-CB97-4D2F-BCDF-584AFF1E3072}"/>
              </a:ext>
            </a:extLst>
          </p:cNvPr>
          <p:cNvSpPr/>
          <p:nvPr/>
        </p:nvSpPr>
        <p:spPr>
          <a:xfrm>
            <a:off x="4888246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254995C-9A99-45E7-ACDC-1D5ECECB9F7E}"/>
              </a:ext>
            </a:extLst>
          </p:cNvPr>
          <p:cNvSpPr/>
          <p:nvPr/>
        </p:nvSpPr>
        <p:spPr>
          <a:xfrm>
            <a:off x="5075975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形 16" descr="讲故事">
            <a:extLst>
              <a:ext uri="{FF2B5EF4-FFF2-40B4-BE49-F238E27FC236}">
                <a16:creationId xmlns:a16="http://schemas.microsoft.com/office/drawing/2014/main" id="{DD0670E1-BF2B-484F-9A48-7C9D4324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EBD4B4-CD70-4C75-AF50-A643864528B6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26809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>
            <a:extLst>
              <a:ext uri="{FF2B5EF4-FFF2-40B4-BE49-F238E27FC236}">
                <a16:creationId xmlns:a16="http://schemas.microsoft.com/office/drawing/2014/main" id="{53A13AFD-B07E-4719-8FFD-35D8F7115136}"/>
              </a:ext>
            </a:extLst>
          </p:cNvPr>
          <p:cNvSpPr txBox="1"/>
          <p:nvPr/>
        </p:nvSpPr>
        <p:spPr>
          <a:xfrm>
            <a:off x="1414686" y="2133650"/>
            <a:ext cx="100091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显示的网页源代码中，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单击某一行的行号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，即可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添加断点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再次单击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取消断点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5C5B87-C50D-4B28-B7E9-3B15AC1B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94" y="3285778"/>
            <a:ext cx="6976012" cy="316163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8650A3-EEBA-406E-8F8B-12300B8BCCAB}"/>
              </a:ext>
            </a:extLst>
          </p:cNvPr>
          <p:cNvSpPr/>
          <p:nvPr/>
        </p:nvSpPr>
        <p:spPr>
          <a:xfrm>
            <a:off x="2181898" y="1262275"/>
            <a:ext cx="261716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多学一招：断点调试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EE206F-7B23-40EB-8C8E-42C2EE4A1A58}"/>
              </a:ext>
            </a:extLst>
          </p:cNvPr>
          <p:cNvSpPr/>
          <p:nvPr/>
        </p:nvSpPr>
        <p:spPr>
          <a:xfrm>
            <a:off x="4888246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8EC1276-1311-44C5-B8C5-ED12C278C42D}"/>
              </a:ext>
            </a:extLst>
          </p:cNvPr>
          <p:cNvSpPr/>
          <p:nvPr/>
        </p:nvSpPr>
        <p:spPr>
          <a:xfrm>
            <a:off x="5075975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形 17" descr="讲故事">
            <a:extLst>
              <a:ext uri="{FF2B5EF4-FFF2-40B4-BE49-F238E27FC236}">
                <a16:creationId xmlns:a16="http://schemas.microsoft.com/office/drawing/2014/main" id="{708ECAEC-4BCC-4FAD-9E41-18622EF40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F47AE5-CC8C-40AC-9EB9-1FCB8C0C6E48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</a:p>
        </p:txBody>
      </p:sp>
    </p:spTree>
    <p:extLst>
      <p:ext uri="{BB962C8B-B14F-4D97-AF65-F5344CB8AC3E}">
        <p14:creationId xmlns:p14="http://schemas.microsoft.com/office/powerpoint/2010/main" val="2378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跳转语句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，能够实现程序中的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流程跳转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D2AA4D5-C9CF-436C-9383-CD2F25006E32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跳转语句</a:t>
            </a:r>
          </a:p>
        </p:txBody>
      </p:sp>
    </p:spTree>
    <p:extLst>
      <p:ext uri="{BB962C8B-B14F-4D97-AF65-F5344CB8AC3E}">
        <p14:creationId xmlns:p14="http://schemas.microsoft.com/office/powerpoint/2010/main" val="39164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115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应用场景：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循环语句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一般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设置好的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循环终止条件停止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执行，在循环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执行过程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需要跳出本次循环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跳出整个循环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，就需要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跳转语句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9474DF-AE72-4A9B-B402-589B8D8415BC}"/>
              </a:ext>
            </a:extLst>
          </p:cNvPr>
          <p:cNvSpPr txBox="1"/>
          <p:nvPr/>
        </p:nvSpPr>
        <p:spPr>
          <a:xfrm>
            <a:off x="1041006" y="2337857"/>
            <a:ext cx="10585176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常用的跳转语句如下。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continue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break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BE936-25CF-4170-BA95-77EBD1D38683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跳转语句</a:t>
            </a:r>
          </a:p>
        </p:txBody>
      </p:sp>
    </p:spTree>
    <p:extLst>
      <p:ext uri="{BB962C8B-B14F-4D97-AF65-F5344CB8AC3E}">
        <p14:creationId xmlns:p14="http://schemas.microsoft.com/office/powerpoint/2010/main" val="24553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9217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continue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立即跳出本次循环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，也就是跳过了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continue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语句后面的代码，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继续下一次循环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065EAA-4B54-4A1F-B663-B7E2E9530F44}"/>
              </a:ext>
            </a:extLst>
          </p:cNvPr>
          <p:cNvSpPr txBox="1"/>
          <p:nvPr/>
        </p:nvSpPr>
        <p:spPr>
          <a:xfrm>
            <a:off x="1054646" y="2133650"/>
            <a:ext cx="10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B7DE12-0D80-4E1D-BE47-8F6E2436394D}"/>
              </a:ext>
            </a:extLst>
          </p:cNvPr>
          <p:cNvSpPr txBox="1"/>
          <p:nvPr/>
        </p:nvSpPr>
        <p:spPr>
          <a:xfrm>
            <a:off x="2134766" y="2969869"/>
            <a:ext cx="8064896" cy="28826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(var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1;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&lt;= 5;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++) {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if 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== 3) {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continue;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跳出本次循环，直接跳到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++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我吃完了第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+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+'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苹果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528CB2-FCFF-4C33-B3F5-93E7DE218AE7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跳转语句</a:t>
            </a:r>
          </a:p>
        </p:txBody>
      </p:sp>
    </p:spTree>
    <p:extLst>
      <p:ext uri="{BB962C8B-B14F-4D97-AF65-F5344CB8AC3E}">
        <p14:creationId xmlns:p14="http://schemas.microsoft.com/office/powerpoint/2010/main" val="3907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2818F8-900E-4612-8754-1A79D230BDBB}"/>
              </a:ext>
            </a:extLst>
          </p:cNvPr>
          <p:cNvSpPr txBox="1"/>
          <p:nvPr/>
        </p:nvSpPr>
        <p:spPr>
          <a:xfrm>
            <a:off x="1558702" y="1053530"/>
            <a:ext cx="70567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揭晓答案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9CAE20-D4C1-4C6A-8D94-381B66EBB4F8}"/>
              </a:ext>
            </a:extLst>
          </p:cNvPr>
          <p:cNvSpPr txBox="1"/>
          <p:nvPr/>
        </p:nvSpPr>
        <p:spPr>
          <a:xfrm>
            <a:off x="-97483" y="1773610"/>
            <a:ext cx="64330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88shout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myScore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&amp;num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it123</a:t>
            </a: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$tuition</a:t>
            </a:r>
          </a:p>
        </p:txBody>
      </p:sp>
      <p:sp>
        <p:nvSpPr>
          <p:cNvPr id="5" name="Freeform 174">
            <a:extLst>
              <a:ext uri="{FF2B5EF4-FFF2-40B4-BE49-F238E27FC236}">
                <a16:creationId xmlns:a16="http://schemas.microsoft.com/office/drawing/2014/main" id="{00F0AA28-7CAF-4C07-BDC5-9BDFCC309A5F}"/>
              </a:ext>
            </a:extLst>
          </p:cNvPr>
          <p:cNvSpPr>
            <a:spLocks noEditPoints="1"/>
          </p:cNvSpPr>
          <p:nvPr/>
        </p:nvSpPr>
        <p:spPr bwMode="auto">
          <a:xfrm>
            <a:off x="1356098" y="1148815"/>
            <a:ext cx="202604" cy="360040"/>
          </a:xfrm>
          <a:custGeom>
            <a:avLst/>
            <a:gdLst>
              <a:gd name="T0" fmla="*/ 0 w 298"/>
              <a:gd name="T1" fmla="*/ 367 h 527"/>
              <a:gd name="T2" fmla="*/ 119 w 298"/>
              <a:gd name="T3" fmla="*/ 409 h 527"/>
              <a:gd name="T4" fmla="*/ 50 w 298"/>
              <a:gd name="T5" fmla="*/ 500 h 527"/>
              <a:gd name="T6" fmla="*/ 44 w 298"/>
              <a:gd name="T7" fmla="*/ 498 h 527"/>
              <a:gd name="T8" fmla="*/ 24 w 298"/>
              <a:gd name="T9" fmla="*/ 527 h 527"/>
              <a:gd name="T10" fmla="*/ 8 w 298"/>
              <a:gd name="T11" fmla="*/ 521 h 527"/>
              <a:gd name="T12" fmla="*/ 10 w 298"/>
              <a:gd name="T13" fmla="*/ 486 h 527"/>
              <a:gd name="T14" fmla="*/ 2 w 298"/>
              <a:gd name="T15" fmla="*/ 482 h 527"/>
              <a:gd name="T16" fmla="*/ 0 w 298"/>
              <a:gd name="T17" fmla="*/ 367 h 527"/>
              <a:gd name="T18" fmla="*/ 108 w 298"/>
              <a:gd name="T19" fmla="*/ 63 h 527"/>
              <a:gd name="T20" fmla="*/ 89 w 298"/>
              <a:gd name="T21" fmla="*/ 96 h 527"/>
              <a:gd name="T22" fmla="*/ 71 w 298"/>
              <a:gd name="T23" fmla="*/ 130 h 527"/>
              <a:gd name="T24" fmla="*/ 57 w 298"/>
              <a:gd name="T25" fmla="*/ 164 h 527"/>
              <a:gd name="T26" fmla="*/ 43 w 298"/>
              <a:gd name="T27" fmla="*/ 199 h 527"/>
              <a:gd name="T28" fmla="*/ 32 w 298"/>
              <a:gd name="T29" fmla="*/ 235 h 527"/>
              <a:gd name="T30" fmla="*/ 22 w 298"/>
              <a:gd name="T31" fmla="*/ 270 h 527"/>
              <a:gd name="T32" fmla="*/ 15 w 298"/>
              <a:gd name="T33" fmla="*/ 306 h 527"/>
              <a:gd name="T34" fmla="*/ 8 w 298"/>
              <a:gd name="T35" fmla="*/ 344 h 527"/>
              <a:gd name="T36" fmla="*/ 38 w 298"/>
              <a:gd name="T37" fmla="*/ 354 h 527"/>
              <a:gd name="T38" fmla="*/ 68 w 298"/>
              <a:gd name="T39" fmla="*/ 365 h 527"/>
              <a:gd name="T40" fmla="*/ 98 w 298"/>
              <a:gd name="T41" fmla="*/ 375 h 527"/>
              <a:gd name="T42" fmla="*/ 129 w 298"/>
              <a:gd name="T43" fmla="*/ 386 h 527"/>
              <a:gd name="T44" fmla="*/ 145 w 298"/>
              <a:gd name="T45" fmla="*/ 352 h 527"/>
              <a:gd name="T46" fmla="*/ 162 w 298"/>
              <a:gd name="T47" fmla="*/ 318 h 527"/>
              <a:gd name="T48" fmla="*/ 176 w 298"/>
              <a:gd name="T49" fmla="*/ 284 h 527"/>
              <a:gd name="T50" fmla="*/ 189 w 298"/>
              <a:gd name="T51" fmla="*/ 249 h 527"/>
              <a:gd name="T52" fmla="*/ 200 w 298"/>
              <a:gd name="T53" fmla="*/ 213 h 527"/>
              <a:gd name="T54" fmla="*/ 211 w 298"/>
              <a:gd name="T55" fmla="*/ 178 h 527"/>
              <a:gd name="T56" fmla="*/ 220 w 298"/>
              <a:gd name="T57" fmla="*/ 142 h 527"/>
              <a:gd name="T58" fmla="*/ 227 w 298"/>
              <a:gd name="T59" fmla="*/ 105 h 527"/>
              <a:gd name="T60" fmla="*/ 198 w 298"/>
              <a:gd name="T61" fmla="*/ 95 h 527"/>
              <a:gd name="T62" fmla="*/ 167 w 298"/>
              <a:gd name="T63" fmla="*/ 84 h 527"/>
              <a:gd name="T64" fmla="*/ 138 w 298"/>
              <a:gd name="T65" fmla="*/ 74 h 527"/>
              <a:gd name="T66" fmla="*/ 108 w 298"/>
              <a:gd name="T67" fmla="*/ 63 h 527"/>
              <a:gd name="T68" fmla="*/ 108 w 298"/>
              <a:gd name="T69" fmla="*/ 63 h 527"/>
              <a:gd name="T70" fmla="*/ 221 w 298"/>
              <a:gd name="T71" fmla="*/ 34 h 527"/>
              <a:gd name="T72" fmla="*/ 284 w 298"/>
              <a:gd name="T73" fmla="*/ 55 h 527"/>
              <a:gd name="T74" fmla="*/ 298 w 298"/>
              <a:gd name="T75" fmla="*/ 61 h 527"/>
              <a:gd name="T76" fmla="*/ 297 w 298"/>
              <a:gd name="T77" fmla="*/ 75 h 527"/>
              <a:gd name="T78" fmla="*/ 295 w 298"/>
              <a:gd name="T79" fmla="*/ 104 h 527"/>
              <a:gd name="T80" fmla="*/ 291 w 298"/>
              <a:gd name="T81" fmla="*/ 132 h 527"/>
              <a:gd name="T82" fmla="*/ 286 w 298"/>
              <a:gd name="T83" fmla="*/ 159 h 527"/>
              <a:gd name="T84" fmla="*/ 279 w 298"/>
              <a:gd name="T85" fmla="*/ 186 h 527"/>
              <a:gd name="T86" fmla="*/ 270 w 298"/>
              <a:gd name="T87" fmla="*/ 212 h 527"/>
              <a:gd name="T88" fmla="*/ 259 w 298"/>
              <a:gd name="T89" fmla="*/ 238 h 527"/>
              <a:gd name="T90" fmla="*/ 247 w 298"/>
              <a:gd name="T91" fmla="*/ 264 h 527"/>
              <a:gd name="T92" fmla="*/ 233 w 298"/>
              <a:gd name="T93" fmla="*/ 287 h 527"/>
              <a:gd name="T94" fmla="*/ 199 w 298"/>
              <a:gd name="T95" fmla="*/ 266 h 527"/>
              <a:gd name="T96" fmla="*/ 211 w 298"/>
              <a:gd name="T97" fmla="*/ 246 h 527"/>
              <a:gd name="T98" fmla="*/ 221 w 298"/>
              <a:gd name="T99" fmla="*/ 225 h 527"/>
              <a:gd name="T100" fmla="*/ 231 w 298"/>
              <a:gd name="T101" fmla="*/ 204 h 527"/>
              <a:gd name="T102" fmla="*/ 239 w 298"/>
              <a:gd name="T103" fmla="*/ 182 h 527"/>
              <a:gd name="T104" fmla="*/ 245 w 298"/>
              <a:gd name="T105" fmla="*/ 159 h 527"/>
              <a:gd name="T106" fmla="*/ 250 w 298"/>
              <a:gd name="T107" fmla="*/ 136 h 527"/>
              <a:gd name="T108" fmla="*/ 253 w 298"/>
              <a:gd name="T109" fmla="*/ 113 h 527"/>
              <a:gd name="T110" fmla="*/ 256 w 298"/>
              <a:gd name="T111" fmla="*/ 88 h 527"/>
              <a:gd name="T112" fmla="*/ 237 w 298"/>
              <a:gd name="T113" fmla="*/ 82 h 527"/>
              <a:gd name="T114" fmla="*/ 171 w 298"/>
              <a:gd name="T115" fmla="*/ 59 h 527"/>
              <a:gd name="T116" fmla="*/ 116 w 298"/>
              <a:gd name="T117" fmla="*/ 39 h 527"/>
              <a:gd name="T118" fmla="*/ 169 w 298"/>
              <a:gd name="T119" fmla="*/ 0 h 527"/>
              <a:gd name="T120" fmla="*/ 216 w 298"/>
              <a:gd name="T121" fmla="*/ 17 h 527"/>
              <a:gd name="T122" fmla="*/ 221 w 298"/>
              <a:gd name="T123" fmla="*/ 34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8" h="527">
                <a:moveTo>
                  <a:pt x="0" y="367"/>
                </a:moveTo>
                <a:lnTo>
                  <a:pt x="119" y="409"/>
                </a:lnTo>
                <a:lnTo>
                  <a:pt x="50" y="500"/>
                </a:lnTo>
                <a:lnTo>
                  <a:pt x="44" y="498"/>
                </a:lnTo>
                <a:lnTo>
                  <a:pt x="24" y="527"/>
                </a:lnTo>
                <a:lnTo>
                  <a:pt x="8" y="521"/>
                </a:lnTo>
                <a:lnTo>
                  <a:pt x="10" y="486"/>
                </a:lnTo>
                <a:lnTo>
                  <a:pt x="2" y="482"/>
                </a:lnTo>
                <a:lnTo>
                  <a:pt x="0" y="367"/>
                </a:lnTo>
                <a:close/>
                <a:moveTo>
                  <a:pt x="108" y="63"/>
                </a:moveTo>
                <a:lnTo>
                  <a:pt x="89" y="96"/>
                </a:lnTo>
                <a:lnTo>
                  <a:pt x="71" y="130"/>
                </a:lnTo>
                <a:lnTo>
                  <a:pt x="57" y="164"/>
                </a:lnTo>
                <a:lnTo>
                  <a:pt x="43" y="199"/>
                </a:lnTo>
                <a:lnTo>
                  <a:pt x="32" y="235"/>
                </a:lnTo>
                <a:lnTo>
                  <a:pt x="22" y="270"/>
                </a:lnTo>
                <a:lnTo>
                  <a:pt x="15" y="306"/>
                </a:lnTo>
                <a:lnTo>
                  <a:pt x="8" y="344"/>
                </a:lnTo>
                <a:lnTo>
                  <a:pt x="38" y="354"/>
                </a:lnTo>
                <a:lnTo>
                  <a:pt x="68" y="365"/>
                </a:lnTo>
                <a:lnTo>
                  <a:pt x="98" y="375"/>
                </a:lnTo>
                <a:lnTo>
                  <a:pt x="129" y="386"/>
                </a:lnTo>
                <a:lnTo>
                  <a:pt x="145" y="352"/>
                </a:lnTo>
                <a:lnTo>
                  <a:pt x="162" y="318"/>
                </a:lnTo>
                <a:lnTo>
                  <a:pt x="176" y="284"/>
                </a:lnTo>
                <a:lnTo>
                  <a:pt x="189" y="249"/>
                </a:lnTo>
                <a:lnTo>
                  <a:pt x="200" y="213"/>
                </a:lnTo>
                <a:lnTo>
                  <a:pt x="211" y="178"/>
                </a:lnTo>
                <a:lnTo>
                  <a:pt x="220" y="142"/>
                </a:lnTo>
                <a:lnTo>
                  <a:pt x="227" y="105"/>
                </a:lnTo>
                <a:lnTo>
                  <a:pt x="198" y="95"/>
                </a:lnTo>
                <a:lnTo>
                  <a:pt x="167" y="84"/>
                </a:lnTo>
                <a:lnTo>
                  <a:pt x="138" y="74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221" y="34"/>
                </a:moveTo>
                <a:lnTo>
                  <a:pt x="284" y="55"/>
                </a:lnTo>
                <a:lnTo>
                  <a:pt x="298" y="61"/>
                </a:lnTo>
                <a:lnTo>
                  <a:pt x="297" y="75"/>
                </a:lnTo>
                <a:lnTo>
                  <a:pt x="295" y="104"/>
                </a:lnTo>
                <a:lnTo>
                  <a:pt x="291" y="132"/>
                </a:lnTo>
                <a:lnTo>
                  <a:pt x="286" y="159"/>
                </a:lnTo>
                <a:lnTo>
                  <a:pt x="279" y="186"/>
                </a:lnTo>
                <a:lnTo>
                  <a:pt x="270" y="212"/>
                </a:lnTo>
                <a:lnTo>
                  <a:pt x="259" y="238"/>
                </a:lnTo>
                <a:lnTo>
                  <a:pt x="247" y="264"/>
                </a:lnTo>
                <a:lnTo>
                  <a:pt x="233" y="287"/>
                </a:lnTo>
                <a:lnTo>
                  <a:pt x="199" y="266"/>
                </a:lnTo>
                <a:lnTo>
                  <a:pt x="211" y="246"/>
                </a:lnTo>
                <a:lnTo>
                  <a:pt x="221" y="225"/>
                </a:lnTo>
                <a:lnTo>
                  <a:pt x="231" y="204"/>
                </a:lnTo>
                <a:lnTo>
                  <a:pt x="239" y="182"/>
                </a:lnTo>
                <a:lnTo>
                  <a:pt x="245" y="159"/>
                </a:lnTo>
                <a:lnTo>
                  <a:pt x="250" y="136"/>
                </a:lnTo>
                <a:lnTo>
                  <a:pt x="253" y="113"/>
                </a:lnTo>
                <a:lnTo>
                  <a:pt x="256" y="88"/>
                </a:lnTo>
                <a:lnTo>
                  <a:pt x="237" y="82"/>
                </a:lnTo>
                <a:lnTo>
                  <a:pt x="171" y="59"/>
                </a:lnTo>
                <a:lnTo>
                  <a:pt x="116" y="39"/>
                </a:lnTo>
                <a:lnTo>
                  <a:pt x="169" y="0"/>
                </a:lnTo>
                <a:lnTo>
                  <a:pt x="216" y="17"/>
                </a:lnTo>
                <a:lnTo>
                  <a:pt x="221" y="3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75">
            <a:extLst>
              <a:ext uri="{FF2B5EF4-FFF2-40B4-BE49-F238E27FC236}">
                <a16:creationId xmlns:a16="http://schemas.microsoft.com/office/drawing/2014/main" id="{983F9D5A-376F-435E-B057-DD29BFF8B177}"/>
              </a:ext>
            </a:extLst>
          </p:cNvPr>
          <p:cNvSpPr/>
          <p:nvPr/>
        </p:nvSpPr>
        <p:spPr bwMode="auto">
          <a:xfrm>
            <a:off x="1198661" y="1373474"/>
            <a:ext cx="198470" cy="184112"/>
          </a:xfrm>
          <a:custGeom>
            <a:avLst/>
            <a:gdLst>
              <a:gd name="T0" fmla="*/ 20 w 290"/>
              <a:gd name="T1" fmla="*/ 100 h 274"/>
              <a:gd name="T2" fmla="*/ 73 w 290"/>
              <a:gd name="T3" fmla="*/ 21 h 274"/>
              <a:gd name="T4" fmla="*/ 93 w 290"/>
              <a:gd name="T5" fmla="*/ 2 h 274"/>
              <a:gd name="T6" fmla="*/ 104 w 290"/>
              <a:gd name="T7" fmla="*/ 1 h 274"/>
              <a:gd name="T8" fmla="*/ 111 w 290"/>
              <a:gd name="T9" fmla="*/ 13 h 274"/>
              <a:gd name="T10" fmla="*/ 111 w 290"/>
              <a:gd name="T11" fmla="*/ 42 h 274"/>
              <a:gd name="T12" fmla="*/ 106 w 290"/>
              <a:gd name="T13" fmla="*/ 73 h 274"/>
              <a:gd name="T14" fmla="*/ 99 w 290"/>
              <a:gd name="T15" fmla="*/ 108 h 274"/>
              <a:gd name="T16" fmla="*/ 92 w 290"/>
              <a:gd name="T17" fmla="*/ 153 h 274"/>
              <a:gd name="T18" fmla="*/ 119 w 290"/>
              <a:gd name="T19" fmla="*/ 137 h 274"/>
              <a:gd name="T20" fmla="*/ 162 w 290"/>
              <a:gd name="T21" fmla="*/ 110 h 274"/>
              <a:gd name="T22" fmla="*/ 184 w 290"/>
              <a:gd name="T23" fmla="*/ 105 h 274"/>
              <a:gd name="T24" fmla="*/ 198 w 290"/>
              <a:gd name="T25" fmla="*/ 109 h 274"/>
              <a:gd name="T26" fmla="*/ 206 w 290"/>
              <a:gd name="T27" fmla="*/ 120 h 274"/>
              <a:gd name="T28" fmla="*/ 205 w 290"/>
              <a:gd name="T29" fmla="*/ 136 h 274"/>
              <a:gd name="T30" fmla="*/ 195 w 290"/>
              <a:gd name="T31" fmla="*/ 155 h 274"/>
              <a:gd name="T32" fmla="*/ 164 w 290"/>
              <a:gd name="T33" fmla="*/ 193 h 274"/>
              <a:gd name="T34" fmla="*/ 135 w 290"/>
              <a:gd name="T35" fmla="*/ 223 h 274"/>
              <a:gd name="T36" fmla="*/ 158 w 290"/>
              <a:gd name="T37" fmla="*/ 214 h 274"/>
              <a:gd name="T38" fmla="*/ 181 w 290"/>
              <a:gd name="T39" fmla="*/ 198 h 274"/>
              <a:gd name="T40" fmla="*/ 200 w 290"/>
              <a:gd name="T41" fmla="*/ 196 h 274"/>
              <a:gd name="T42" fmla="*/ 213 w 290"/>
              <a:gd name="T43" fmla="*/ 202 h 274"/>
              <a:gd name="T44" fmla="*/ 221 w 290"/>
              <a:gd name="T45" fmla="*/ 220 h 274"/>
              <a:gd name="T46" fmla="*/ 227 w 290"/>
              <a:gd name="T47" fmla="*/ 224 h 274"/>
              <a:gd name="T48" fmla="*/ 254 w 290"/>
              <a:gd name="T49" fmla="*/ 225 h 274"/>
              <a:gd name="T50" fmla="*/ 290 w 290"/>
              <a:gd name="T51" fmla="*/ 262 h 274"/>
              <a:gd name="T52" fmla="*/ 231 w 290"/>
              <a:gd name="T53" fmla="*/ 262 h 274"/>
              <a:gd name="T54" fmla="*/ 199 w 290"/>
              <a:gd name="T55" fmla="*/ 251 h 274"/>
              <a:gd name="T56" fmla="*/ 185 w 290"/>
              <a:gd name="T57" fmla="*/ 243 h 274"/>
              <a:gd name="T58" fmla="*/ 146 w 290"/>
              <a:gd name="T59" fmla="*/ 268 h 274"/>
              <a:gd name="T60" fmla="*/ 116 w 290"/>
              <a:gd name="T61" fmla="*/ 274 h 274"/>
              <a:gd name="T62" fmla="*/ 92 w 290"/>
              <a:gd name="T63" fmla="*/ 265 h 274"/>
              <a:gd name="T64" fmla="*/ 83 w 290"/>
              <a:gd name="T65" fmla="*/ 251 h 274"/>
              <a:gd name="T66" fmla="*/ 84 w 290"/>
              <a:gd name="T67" fmla="*/ 233 h 274"/>
              <a:gd name="T68" fmla="*/ 104 w 290"/>
              <a:gd name="T69" fmla="*/ 198 h 274"/>
              <a:gd name="T70" fmla="*/ 89 w 290"/>
              <a:gd name="T71" fmla="*/ 198 h 274"/>
              <a:gd name="T72" fmla="*/ 71 w 290"/>
              <a:gd name="T73" fmla="*/ 198 h 274"/>
              <a:gd name="T74" fmla="*/ 59 w 290"/>
              <a:gd name="T75" fmla="*/ 189 h 274"/>
              <a:gd name="T76" fmla="*/ 52 w 290"/>
              <a:gd name="T77" fmla="*/ 168 h 274"/>
              <a:gd name="T78" fmla="*/ 57 w 290"/>
              <a:gd name="T79" fmla="*/ 135 h 274"/>
              <a:gd name="T80" fmla="*/ 66 w 290"/>
              <a:gd name="T81" fmla="*/ 88 h 274"/>
              <a:gd name="T82" fmla="*/ 63 w 290"/>
              <a:gd name="T83" fmla="*/ 89 h 274"/>
              <a:gd name="T84" fmla="*/ 42 w 290"/>
              <a:gd name="T85" fmla="*/ 14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274">
                <a:moveTo>
                  <a:pt x="0" y="136"/>
                </a:moveTo>
                <a:lnTo>
                  <a:pt x="6" y="126"/>
                </a:lnTo>
                <a:lnTo>
                  <a:pt x="20" y="100"/>
                </a:lnTo>
                <a:lnTo>
                  <a:pt x="40" y="68"/>
                </a:lnTo>
                <a:lnTo>
                  <a:pt x="63" y="35"/>
                </a:lnTo>
                <a:lnTo>
                  <a:pt x="73" y="21"/>
                </a:lnTo>
                <a:lnTo>
                  <a:pt x="84" y="11"/>
                </a:lnTo>
                <a:lnTo>
                  <a:pt x="89" y="6"/>
                </a:lnTo>
                <a:lnTo>
                  <a:pt x="93" y="2"/>
                </a:lnTo>
                <a:lnTo>
                  <a:pt x="97" y="1"/>
                </a:lnTo>
                <a:lnTo>
                  <a:pt x="100" y="0"/>
                </a:lnTo>
                <a:lnTo>
                  <a:pt x="104" y="1"/>
                </a:lnTo>
                <a:lnTo>
                  <a:pt x="106" y="4"/>
                </a:lnTo>
                <a:lnTo>
                  <a:pt x="108" y="8"/>
                </a:lnTo>
                <a:lnTo>
                  <a:pt x="111" y="13"/>
                </a:lnTo>
                <a:lnTo>
                  <a:pt x="111" y="21"/>
                </a:lnTo>
                <a:lnTo>
                  <a:pt x="111" y="31"/>
                </a:lnTo>
                <a:lnTo>
                  <a:pt x="111" y="42"/>
                </a:lnTo>
                <a:lnTo>
                  <a:pt x="110" y="56"/>
                </a:lnTo>
                <a:lnTo>
                  <a:pt x="108" y="65"/>
                </a:lnTo>
                <a:lnTo>
                  <a:pt x="106" y="73"/>
                </a:lnTo>
                <a:lnTo>
                  <a:pt x="105" y="82"/>
                </a:lnTo>
                <a:lnTo>
                  <a:pt x="103" y="93"/>
                </a:lnTo>
                <a:lnTo>
                  <a:pt x="99" y="108"/>
                </a:lnTo>
                <a:lnTo>
                  <a:pt x="96" y="125"/>
                </a:lnTo>
                <a:lnTo>
                  <a:pt x="93" y="140"/>
                </a:lnTo>
                <a:lnTo>
                  <a:pt x="92" y="153"/>
                </a:lnTo>
                <a:lnTo>
                  <a:pt x="100" y="148"/>
                </a:lnTo>
                <a:lnTo>
                  <a:pt x="110" y="143"/>
                </a:lnTo>
                <a:lnTo>
                  <a:pt x="119" y="137"/>
                </a:lnTo>
                <a:lnTo>
                  <a:pt x="128" y="132"/>
                </a:lnTo>
                <a:lnTo>
                  <a:pt x="146" y="120"/>
                </a:lnTo>
                <a:lnTo>
                  <a:pt x="162" y="110"/>
                </a:lnTo>
                <a:lnTo>
                  <a:pt x="170" y="108"/>
                </a:lnTo>
                <a:lnTo>
                  <a:pt x="177" y="106"/>
                </a:lnTo>
                <a:lnTo>
                  <a:pt x="184" y="105"/>
                </a:lnTo>
                <a:lnTo>
                  <a:pt x="189" y="106"/>
                </a:lnTo>
                <a:lnTo>
                  <a:pt x="194" y="107"/>
                </a:lnTo>
                <a:lnTo>
                  <a:pt x="198" y="109"/>
                </a:lnTo>
                <a:lnTo>
                  <a:pt x="201" y="112"/>
                </a:lnTo>
                <a:lnTo>
                  <a:pt x="204" y="115"/>
                </a:lnTo>
                <a:lnTo>
                  <a:pt x="206" y="120"/>
                </a:lnTo>
                <a:lnTo>
                  <a:pt x="206" y="125"/>
                </a:lnTo>
                <a:lnTo>
                  <a:pt x="206" y="130"/>
                </a:lnTo>
                <a:lnTo>
                  <a:pt x="205" y="136"/>
                </a:lnTo>
                <a:lnTo>
                  <a:pt x="202" y="142"/>
                </a:lnTo>
                <a:lnTo>
                  <a:pt x="199" y="148"/>
                </a:lnTo>
                <a:lnTo>
                  <a:pt x="195" y="155"/>
                </a:lnTo>
                <a:lnTo>
                  <a:pt x="189" y="162"/>
                </a:lnTo>
                <a:lnTo>
                  <a:pt x="178" y="176"/>
                </a:lnTo>
                <a:lnTo>
                  <a:pt x="164" y="193"/>
                </a:lnTo>
                <a:lnTo>
                  <a:pt x="153" y="203"/>
                </a:lnTo>
                <a:lnTo>
                  <a:pt x="144" y="213"/>
                </a:lnTo>
                <a:lnTo>
                  <a:pt x="135" y="223"/>
                </a:lnTo>
                <a:lnTo>
                  <a:pt x="128" y="231"/>
                </a:lnTo>
                <a:lnTo>
                  <a:pt x="144" y="224"/>
                </a:lnTo>
                <a:lnTo>
                  <a:pt x="158" y="214"/>
                </a:lnTo>
                <a:lnTo>
                  <a:pt x="166" y="208"/>
                </a:lnTo>
                <a:lnTo>
                  <a:pt x="174" y="202"/>
                </a:lnTo>
                <a:lnTo>
                  <a:pt x="181" y="198"/>
                </a:lnTo>
                <a:lnTo>
                  <a:pt x="189" y="196"/>
                </a:lnTo>
                <a:lnTo>
                  <a:pt x="195" y="195"/>
                </a:lnTo>
                <a:lnTo>
                  <a:pt x="200" y="196"/>
                </a:lnTo>
                <a:lnTo>
                  <a:pt x="206" y="196"/>
                </a:lnTo>
                <a:lnTo>
                  <a:pt x="209" y="198"/>
                </a:lnTo>
                <a:lnTo>
                  <a:pt x="213" y="202"/>
                </a:lnTo>
                <a:lnTo>
                  <a:pt x="216" y="207"/>
                </a:lnTo>
                <a:lnTo>
                  <a:pt x="219" y="213"/>
                </a:lnTo>
                <a:lnTo>
                  <a:pt x="221" y="220"/>
                </a:lnTo>
                <a:lnTo>
                  <a:pt x="222" y="221"/>
                </a:lnTo>
                <a:lnTo>
                  <a:pt x="225" y="223"/>
                </a:lnTo>
                <a:lnTo>
                  <a:pt x="227" y="224"/>
                </a:lnTo>
                <a:lnTo>
                  <a:pt x="232" y="224"/>
                </a:lnTo>
                <a:lnTo>
                  <a:pt x="242" y="225"/>
                </a:lnTo>
                <a:lnTo>
                  <a:pt x="254" y="225"/>
                </a:lnTo>
                <a:lnTo>
                  <a:pt x="275" y="223"/>
                </a:lnTo>
                <a:lnTo>
                  <a:pt x="285" y="222"/>
                </a:lnTo>
                <a:lnTo>
                  <a:pt x="290" y="262"/>
                </a:lnTo>
                <a:lnTo>
                  <a:pt x="278" y="263"/>
                </a:lnTo>
                <a:lnTo>
                  <a:pt x="248" y="263"/>
                </a:lnTo>
                <a:lnTo>
                  <a:pt x="231" y="262"/>
                </a:lnTo>
                <a:lnTo>
                  <a:pt x="214" y="257"/>
                </a:lnTo>
                <a:lnTo>
                  <a:pt x="206" y="255"/>
                </a:lnTo>
                <a:lnTo>
                  <a:pt x="199" y="251"/>
                </a:lnTo>
                <a:lnTo>
                  <a:pt x="193" y="247"/>
                </a:lnTo>
                <a:lnTo>
                  <a:pt x="188" y="241"/>
                </a:lnTo>
                <a:lnTo>
                  <a:pt x="185" y="243"/>
                </a:lnTo>
                <a:lnTo>
                  <a:pt x="181" y="245"/>
                </a:lnTo>
                <a:lnTo>
                  <a:pt x="165" y="257"/>
                </a:lnTo>
                <a:lnTo>
                  <a:pt x="146" y="268"/>
                </a:lnTo>
                <a:lnTo>
                  <a:pt x="137" y="271"/>
                </a:lnTo>
                <a:lnTo>
                  <a:pt x="126" y="274"/>
                </a:lnTo>
                <a:lnTo>
                  <a:pt x="116" y="274"/>
                </a:lnTo>
                <a:lnTo>
                  <a:pt x="105" y="272"/>
                </a:lnTo>
                <a:lnTo>
                  <a:pt x="98" y="269"/>
                </a:lnTo>
                <a:lnTo>
                  <a:pt x="92" y="265"/>
                </a:lnTo>
                <a:lnTo>
                  <a:pt x="87" y="262"/>
                </a:lnTo>
                <a:lnTo>
                  <a:pt x="84" y="257"/>
                </a:lnTo>
                <a:lnTo>
                  <a:pt x="83" y="251"/>
                </a:lnTo>
                <a:lnTo>
                  <a:pt x="81" y="245"/>
                </a:lnTo>
                <a:lnTo>
                  <a:pt x="83" y="240"/>
                </a:lnTo>
                <a:lnTo>
                  <a:pt x="84" y="233"/>
                </a:lnTo>
                <a:lnTo>
                  <a:pt x="89" y="222"/>
                </a:lnTo>
                <a:lnTo>
                  <a:pt x="96" y="210"/>
                </a:lnTo>
                <a:lnTo>
                  <a:pt x="104" y="198"/>
                </a:lnTo>
                <a:lnTo>
                  <a:pt x="114" y="187"/>
                </a:lnTo>
                <a:lnTo>
                  <a:pt x="100" y="193"/>
                </a:lnTo>
                <a:lnTo>
                  <a:pt x="89" y="198"/>
                </a:lnTo>
                <a:lnTo>
                  <a:pt x="81" y="200"/>
                </a:lnTo>
                <a:lnTo>
                  <a:pt x="76" y="200"/>
                </a:lnTo>
                <a:lnTo>
                  <a:pt x="71" y="198"/>
                </a:lnTo>
                <a:lnTo>
                  <a:pt x="66" y="196"/>
                </a:lnTo>
                <a:lnTo>
                  <a:pt x="62" y="194"/>
                </a:lnTo>
                <a:lnTo>
                  <a:pt x="59" y="189"/>
                </a:lnTo>
                <a:lnTo>
                  <a:pt x="56" y="184"/>
                </a:lnTo>
                <a:lnTo>
                  <a:pt x="53" y="179"/>
                </a:lnTo>
                <a:lnTo>
                  <a:pt x="52" y="168"/>
                </a:lnTo>
                <a:lnTo>
                  <a:pt x="52" y="159"/>
                </a:lnTo>
                <a:lnTo>
                  <a:pt x="54" y="147"/>
                </a:lnTo>
                <a:lnTo>
                  <a:pt x="57" y="135"/>
                </a:lnTo>
                <a:lnTo>
                  <a:pt x="63" y="113"/>
                </a:lnTo>
                <a:lnTo>
                  <a:pt x="66" y="92"/>
                </a:lnTo>
                <a:lnTo>
                  <a:pt x="66" y="88"/>
                </a:lnTo>
                <a:lnTo>
                  <a:pt x="66" y="87"/>
                </a:lnTo>
                <a:lnTo>
                  <a:pt x="65" y="87"/>
                </a:lnTo>
                <a:lnTo>
                  <a:pt x="63" y="89"/>
                </a:lnTo>
                <a:lnTo>
                  <a:pt x="58" y="99"/>
                </a:lnTo>
                <a:lnTo>
                  <a:pt x="53" y="112"/>
                </a:lnTo>
                <a:lnTo>
                  <a:pt x="42" y="140"/>
                </a:lnTo>
                <a:lnTo>
                  <a:pt x="36" y="155"/>
                </a:lnTo>
                <a:lnTo>
                  <a:pt x="0" y="1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3CD346E-D382-43F1-8825-E429DC23D99E}"/>
              </a:ext>
            </a:extLst>
          </p:cNvPr>
          <p:cNvSpPr/>
          <p:nvPr/>
        </p:nvSpPr>
        <p:spPr>
          <a:xfrm>
            <a:off x="1486694" y="191762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1CA082-F926-4CB9-9A42-9212EE1D7809}"/>
              </a:ext>
            </a:extLst>
          </p:cNvPr>
          <p:cNvSpPr/>
          <p:nvPr/>
        </p:nvSpPr>
        <p:spPr>
          <a:xfrm>
            <a:off x="1486694" y="281922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C52CC4-FA01-4C4D-BCB9-82A30C0AFCDF}"/>
              </a:ext>
            </a:extLst>
          </p:cNvPr>
          <p:cNvSpPr/>
          <p:nvPr/>
        </p:nvSpPr>
        <p:spPr>
          <a:xfrm>
            <a:off x="1486694" y="4653930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E44E37-3A79-4A48-9778-550A15DCD9E1}"/>
              </a:ext>
            </a:extLst>
          </p:cNvPr>
          <p:cNvSpPr/>
          <p:nvPr/>
        </p:nvSpPr>
        <p:spPr>
          <a:xfrm>
            <a:off x="1486694" y="4149874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break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在循环语句中使用时，其作用是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立即跳出整个循环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，也就是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将循环结束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065EAA-4B54-4A1F-B663-B7E2E9530F44}"/>
              </a:ext>
            </a:extLst>
          </p:cNvPr>
          <p:cNvSpPr txBox="1"/>
          <p:nvPr/>
        </p:nvSpPr>
        <p:spPr>
          <a:xfrm>
            <a:off x="1054646" y="1773610"/>
            <a:ext cx="10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B7DE12-0D80-4E1D-BE47-8F6E2436394D}"/>
              </a:ext>
            </a:extLst>
          </p:cNvPr>
          <p:cNvSpPr txBox="1"/>
          <p:nvPr/>
        </p:nvSpPr>
        <p:spPr>
          <a:xfrm>
            <a:off x="2710830" y="2493690"/>
            <a:ext cx="6480720" cy="28826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(var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1;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&lt;= 5;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++) {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if 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== 3) {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break;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跳出整个循环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我吃完了第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+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+'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苹果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AF2B90-EBC8-4F0E-8553-59FC89215D38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跳转语句</a:t>
            </a:r>
          </a:p>
        </p:txBody>
      </p:sp>
    </p:spTree>
    <p:extLst>
      <p:ext uri="{BB962C8B-B14F-4D97-AF65-F5344CB8AC3E}">
        <p14:creationId xmlns:p14="http://schemas.microsoft.com/office/powerpoint/2010/main" val="35348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循环嵌套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能够使用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循环嵌套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语句实现多重循环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循环嵌套</a:t>
            </a:r>
          </a:p>
        </p:txBody>
      </p:sp>
    </p:spTree>
    <p:extLst>
      <p:ext uri="{BB962C8B-B14F-4D97-AF65-F5344CB8AC3E}">
        <p14:creationId xmlns:p14="http://schemas.microsoft.com/office/powerpoint/2010/main" val="7430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1493F72-C736-4C94-BE51-B1F0519B7439}"/>
              </a:ext>
            </a:extLst>
          </p:cNvPr>
          <p:cNvGrpSpPr/>
          <p:nvPr/>
        </p:nvGrpSpPr>
        <p:grpSpPr bwMode="auto">
          <a:xfrm>
            <a:off x="4913789" y="1989634"/>
            <a:ext cx="5300215" cy="3406605"/>
            <a:chOff x="3403599" y="2421469"/>
            <a:chExt cx="5040490" cy="2726268"/>
          </a:xfrm>
        </p:grpSpPr>
        <p:sp>
          <p:nvSpPr>
            <p:cNvPr id="11" name="圆角矩形标注 11">
              <a:extLst>
                <a:ext uri="{FF2B5EF4-FFF2-40B4-BE49-F238E27FC236}">
                  <a16:creationId xmlns:a16="http://schemas.microsoft.com/office/drawing/2014/main" id="{73633B4B-FC61-4A7F-9610-FF64F54C7350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498BB5F4-BE08-437A-8E4D-A342D2FE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84A1626-02D7-41D3-B78C-E8B6194C9836}"/>
              </a:ext>
            </a:extLst>
          </p:cNvPr>
          <p:cNvSpPr txBox="1"/>
          <p:nvPr/>
        </p:nvSpPr>
        <p:spPr>
          <a:xfrm>
            <a:off x="5159102" y="2377530"/>
            <a:ext cx="487292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循环嵌套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指的是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在一个循环语句中再定义一个循环语句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while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do…while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都可以进行嵌套，并且它们之间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可以互相嵌套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循环嵌套语句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为了区分每个循环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，可以给循环语句起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别名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，有了别名后，通过“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跳转语句 别名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”的方式可以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跳出循环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。如果不想区分每个循环，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别名可以省略。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BA2385-9242-4475-AC36-724AD8D4BEBC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循环嵌套</a:t>
            </a:r>
          </a:p>
        </p:txBody>
      </p:sp>
      <p:pic>
        <p:nvPicPr>
          <p:cNvPr id="14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29970"/>
            <a:ext cx="1044116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语句循环嵌套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的语法格式如下。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EE4CA5-8861-4F06-A31E-F60369324410}"/>
              </a:ext>
            </a:extLst>
          </p:cNvPr>
          <p:cNvSpPr txBox="1"/>
          <p:nvPr/>
        </p:nvSpPr>
        <p:spPr>
          <a:xfrm>
            <a:off x="1702718" y="1989634"/>
            <a:ext cx="8712968" cy="326961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外层循环别名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初始化变量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内层循环别名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 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初始化变量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{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循环体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AAAED4-5142-4ECA-B4A1-7788639C6A2A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2.5.5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循环嵌套</a:t>
            </a:r>
          </a:p>
        </p:txBody>
      </p:sp>
    </p:spTree>
    <p:extLst>
      <p:ext uri="{BB962C8B-B14F-4D97-AF65-F5344CB8AC3E}">
        <p14:creationId xmlns:p14="http://schemas.microsoft.com/office/powerpoint/2010/main" val="41869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动手实践：输出“金字塔”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的实现方法，能够实现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金字塔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输出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：输出“金字塔”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9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动手实践：输出“金字塔”</a:t>
            </a:r>
          </a:p>
        </p:txBody>
      </p: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id="{4C99A9A6-740A-4AF0-992D-FD495F83624C}"/>
              </a:ext>
            </a:extLst>
          </p:cNvPr>
          <p:cNvSpPr/>
          <p:nvPr/>
        </p:nvSpPr>
        <p:spPr>
          <a:xfrm>
            <a:off x="1486694" y="1701601"/>
            <a:ext cx="9217024" cy="3816425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AD3013-ADF4-4845-AC7D-28E619631F03}"/>
              </a:ext>
            </a:extLst>
          </p:cNvPr>
          <p:cNvSpPr/>
          <p:nvPr/>
        </p:nvSpPr>
        <p:spPr>
          <a:xfrm>
            <a:off x="4253851" y="1413570"/>
            <a:ext cx="328151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案例需求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FF99BB-A0C1-421C-A1B8-533120A49EC7}"/>
              </a:ext>
            </a:extLst>
          </p:cNvPr>
          <p:cNvSpPr txBox="1"/>
          <p:nvPr/>
        </p:nvSpPr>
        <p:spPr>
          <a:xfrm>
            <a:off x="1946021" y="2408322"/>
            <a:ext cx="8541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金字塔是世界建筑的奇迹之一。本案例将利用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条件判断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个由“</a:t>
            </a:r>
            <a:r>
              <a:rPr lang="zh-CN" altLang="en-US" sz="2000" dirty="0">
                <a:solidFill>
                  <a:srgbClr val="1369B2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”组成的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金字塔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形状的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图形（下称金字塔）。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金字塔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的层数是由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的，例如，用户输入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表示输出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层的金字塔，顶端为金字塔的第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层，金字塔从第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层起，每层的“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”遵循“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的规律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。本程序需要判断用户输入的值是否为纯数字。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动手实践：输出“金字塔”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CF3F9F-AD84-4B21-A525-42BD1F2A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22" y="2026476"/>
            <a:ext cx="2664476" cy="31634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9484AA-552A-4D3B-A7C1-36A4ED9FFB4C}"/>
              </a:ext>
            </a:extLst>
          </p:cNvPr>
          <p:cNvSpPr txBox="1"/>
          <p:nvPr/>
        </p:nvSpPr>
        <p:spPr>
          <a:xfrm>
            <a:off x="1054646" y="1053530"/>
            <a:ext cx="1044116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下面以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层金字塔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为例，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60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动手实践：输出“金字塔”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9484AA-552A-4D3B-A7C1-36A4ED9FFB4C}"/>
              </a:ext>
            </a:extLst>
          </p:cNvPr>
          <p:cNvSpPr txBox="1"/>
          <p:nvPr/>
        </p:nvSpPr>
        <p:spPr>
          <a:xfrm>
            <a:off x="1054646" y="1053530"/>
            <a:ext cx="104411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分析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金字塔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效果图。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78B464-5AFB-4463-AFEF-E250266A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86" y="1734344"/>
            <a:ext cx="3404244" cy="39997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AB73B9-A141-4573-A991-42D8901400EB}"/>
              </a:ext>
            </a:extLst>
          </p:cNvPr>
          <p:cNvSpPr txBox="1"/>
          <p:nvPr/>
        </p:nvSpPr>
        <p:spPr>
          <a:xfrm>
            <a:off x="5005991" y="2748447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每层中“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”的数量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当前层数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2 - 1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。例如当前为第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层，则“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”数量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4 × 2-1=7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每层“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”前的空格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金字塔层数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。例如当前行数为第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层，则空格数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5 – 3 =2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8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AB5CC5-32DC-4640-B3E8-9D481F73514F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动手实践：输出“金字塔”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9484AA-552A-4D3B-A7C1-36A4ED9FFB4C}"/>
              </a:ext>
            </a:extLst>
          </p:cNvPr>
          <p:cNvSpPr txBox="1"/>
          <p:nvPr/>
        </p:nvSpPr>
        <p:spPr>
          <a:xfrm>
            <a:off x="982638" y="1269554"/>
            <a:ext cx="10441160" cy="35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实现思路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，用于接收用户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的金字塔层数。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判断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用户输入的数据是否为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纯数字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外层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金字塔的层数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内层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”前的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2000" dirty="0">
                <a:solidFill>
                  <a:srgbClr val="1369B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*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”的数量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75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EC5482-CB16-4C2E-A4B5-DAAB9D563514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84D5830-9AD6-42CA-BF07-DDF880555766}"/>
              </a:ext>
            </a:extLst>
          </p:cNvPr>
          <p:cNvSpPr/>
          <p:nvPr/>
        </p:nvSpPr>
        <p:spPr>
          <a:xfrm>
            <a:off x="1198880" y="1810385"/>
            <a:ext cx="9794240" cy="33476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05265F8A-5FA1-4825-83F3-7595B2ABB2F0}"/>
              </a:ext>
            </a:extLst>
          </p:cNvPr>
          <p:cNvSpPr txBox="1"/>
          <p:nvPr/>
        </p:nvSpPr>
        <p:spPr>
          <a:xfrm>
            <a:off x="1595500" y="2597170"/>
            <a:ext cx="9001000" cy="179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本章首先讲解了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，包括变量的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概念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命名规则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声明与赋值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，然后讲解了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数据类型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运算符的使用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，最后讲解了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流程控制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，包括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选择结构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循环结构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跳转语句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。通过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本章的学习，读者应掌握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的基础语法，能够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JavaScript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编写简单的程序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F97713B-903B-4515-A80D-ED98DA59A98B}"/>
              </a:ext>
            </a:extLst>
          </p:cNvPr>
          <p:cNvSpPr/>
          <p:nvPr/>
        </p:nvSpPr>
        <p:spPr>
          <a:xfrm>
            <a:off x="442023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9E501D2-A5F6-4D52-B319-B3172518F29F}"/>
              </a:ext>
            </a:extLst>
          </p:cNvPr>
          <p:cNvSpPr/>
          <p:nvPr/>
        </p:nvSpPr>
        <p:spPr>
          <a:xfrm>
            <a:off x="513905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E906F77-628A-4450-9FD6-C335BD32E0A4}"/>
              </a:ext>
            </a:extLst>
          </p:cNvPr>
          <p:cNvSpPr/>
          <p:nvPr/>
        </p:nvSpPr>
        <p:spPr>
          <a:xfrm>
            <a:off x="585787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F6E1139-DB79-46FF-8D7F-B40684294116}"/>
              </a:ext>
            </a:extLst>
          </p:cNvPr>
          <p:cNvSpPr/>
          <p:nvPr/>
        </p:nvSpPr>
        <p:spPr>
          <a:xfrm>
            <a:off x="657669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  <p:extLst>
      <p:ext uri="{BB962C8B-B14F-4D97-AF65-F5344CB8AC3E}">
        <p14:creationId xmlns:p14="http://schemas.microsoft.com/office/powerpoint/2010/main" val="10780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112EC40-A66D-4624-89BE-1F2F4CFB6932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97F200-584E-4863-AC7C-FEFAE9F54CFD}"/>
              </a:ext>
            </a:extLst>
          </p:cNvPr>
          <p:cNvSpPr txBox="1"/>
          <p:nvPr/>
        </p:nvSpPr>
        <p:spPr>
          <a:xfrm>
            <a:off x="2291860" y="1413570"/>
            <a:ext cx="3083266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多学一招：常见的关键字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171776-C649-475B-AF6D-6B1F33BB1F72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237529-15D2-46EA-8481-511A367458F3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形 11" descr="讲故事">
            <a:extLst>
              <a:ext uri="{FF2B5EF4-FFF2-40B4-BE49-F238E27FC236}">
                <a16:creationId xmlns:a16="http://schemas.microsoft.com/office/drawing/2014/main" id="{6684872B-9D64-4BDB-95BD-35B49D3CE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0502F2C-49DD-482B-A2C0-B65DE771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87810"/>
              </p:ext>
            </p:extLst>
          </p:nvPr>
        </p:nvGraphicFramePr>
        <p:xfrm>
          <a:off x="939814" y="2421682"/>
          <a:ext cx="10274905" cy="280831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9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20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589275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558822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5512543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88241184"/>
                    </a:ext>
                  </a:extLst>
                </a:gridCol>
                <a:gridCol w="1633945">
                  <a:extLst>
                    <a:ext uri="{9D8B030D-6E8A-4147-A177-3AD203B41FA5}">
                      <a16:colId xmlns:a16="http://schemas.microsoft.com/office/drawing/2014/main" val="4170816689"/>
                    </a:ext>
                  </a:extLst>
                </a:gridCol>
              </a:tblGrid>
              <a:tr h="583234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break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case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catch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class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const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debugger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51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default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delete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else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export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extends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finally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8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for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function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if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import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instanceof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new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0"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95831"/>
                  </a:ext>
                </a:extLst>
              </a:tr>
              <a:tr h="499915">
                <a:tc vMerge="1"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readAsDataURL()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super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switch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this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throw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try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typeof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22124"/>
                  </a:ext>
                </a:extLst>
              </a:tr>
              <a:tr h="583234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var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void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while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with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yield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enum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let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23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C8686F9B-0ECA-4D17-B598-AFCF32953A5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</p:spTree>
    <p:extLst>
      <p:ext uri="{BB962C8B-B14F-4D97-AF65-F5344CB8AC3E}">
        <p14:creationId xmlns:p14="http://schemas.microsoft.com/office/powerpoint/2010/main" val="22920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0502F2C-49DD-482B-A2C0-B65DE771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87999"/>
              </p:ext>
            </p:extLst>
          </p:nvPr>
        </p:nvGraphicFramePr>
        <p:xfrm>
          <a:off x="2901525" y="4005858"/>
          <a:ext cx="6675394" cy="116808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2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45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1798969">
                  <a:extLst>
                    <a:ext uri="{9D8B030D-6E8A-4147-A177-3AD203B41FA5}">
                      <a16:colId xmlns:a16="http://schemas.microsoft.com/office/drawing/2014/main" val="3758927501"/>
                    </a:ext>
                  </a:extLst>
                </a:gridCol>
                <a:gridCol w="1329672">
                  <a:extLst>
                    <a:ext uri="{9D8B030D-6E8A-4147-A177-3AD203B41FA5}">
                      <a16:colId xmlns:a16="http://schemas.microsoft.com/office/drawing/2014/main" val="755882297"/>
                    </a:ext>
                  </a:extLst>
                </a:gridCol>
              </a:tblGrid>
              <a:tr h="583234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implements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package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public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interface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51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private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static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protected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9199F780-8C6D-41DC-98C8-CF419467C4ED}"/>
              </a:ext>
            </a:extLst>
          </p:cNvPr>
          <p:cNvSpPr txBox="1"/>
          <p:nvPr/>
        </p:nvSpPr>
        <p:spPr>
          <a:xfrm>
            <a:off x="982639" y="2405312"/>
            <a:ext cx="10513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ECMAScript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规范还预留了一些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，称为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保留关键字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没有特殊的功能，但是在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的某个时间可能会加上功能。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72324-5498-4FD5-99A5-C2F76E1D359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变量的命名规则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9C91DE-0244-4303-A130-E033EDC4BBFE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5C55DE-363F-44E9-9672-E9BAE2E7AB53}"/>
              </a:ext>
            </a:extLst>
          </p:cNvPr>
          <p:cNvSpPr txBox="1"/>
          <p:nvPr/>
        </p:nvSpPr>
        <p:spPr>
          <a:xfrm>
            <a:off x="2291860" y="1413570"/>
            <a:ext cx="3083266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多学一招：常见的关键字</a:t>
            </a:r>
          </a:p>
        </p:txBody>
      </p:sp>
      <p:pic>
        <p:nvPicPr>
          <p:cNvPr id="18" name="图形 17" descr="讲故事">
            <a:extLst>
              <a:ext uri="{FF2B5EF4-FFF2-40B4-BE49-F238E27FC236}">
                <a16:creationId xmlns:a16="http://schemas.microsoft.com/office/drawing/2014/main" id="{8BB562EA-CB3A-477D-8D7D-57F68FA5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7171776-C649-475B-AF6D-6B1F33BB1F72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237529-15D2-46EA-8481-511A367458F3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变量的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声明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与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赋值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声明变量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并为其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赋值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3DA623A-F92E-4B1A-8E24-D4DF8F48A24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变量的声明与赋值</a:t>
            </a:r>
          </a:p>
        </p:txBody>
      </p:sp>
    </p:spTree>
    <p:extLst>
      <p:ext uri="{BB962C8B-B14F-4D97-AF65-F5344CB8AC3E}">
        <p14:creationId xmlns:p14="http://schemas.microsoft.com/office/powerpoint/2010/main" val="13304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486694" y="1868496"/>
            <a:ext cx="9721080" cy="688075"/>
            <a:chOff x="978872" y="1800500"/>
            <a:chExt cx="5471124" cy="515937"/>
          </a:xfrm>
        </p:grpSpPr>
        <p:sp>
          <p:nvSpPr>
            <p:cNvPr id="81" name="Pentagon 3"/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了解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什么是变量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，能够说出变量的概念</a:t>
              </a: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483135" y="2838719"/>
            <a:ext cx="9709797" cy="685961"/>
            <a:chOff x="978872" y="2570436"/>
            <a:chExt cx="5437064" cy="514351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变量的命名规则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，能够为变量命名</a:t>
              </a: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77223" y="3806827"/>
            <a:ext cx="9698457" cy="688077"/>
            <a:chOff x="978872" y="3338787"/>
            <a:chExt cx="5437064" cy="515938"/>
          </a:xfrm>
        </p:grpSpPr>
        <p:sp>
          <p:nvSpPr>
            <p:cNvPr id="8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变量的声明与赋值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，能够声明变量并为其赋值</a:t>
              </a: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5B7ECE-9BF9-4306-B06D-44E3051C7EF5}"/>
              </a:ext>
            </a:extLst>
          </p:cNvPr>
          <p:cNvGrpSpPr/>
          <p:nvPr/>
        </p:nvGrpSpPr>
        <p:grpSpPr>
          <a:xfrm>
            <a:off x="1480067" y="4777051"/>
            <a:ext cx="9698457" cy="688077"/>
            <a:chOff x="978872" y="3338787"/>
            <a:chExt cx="5437064" cy="515938"/>
          </a:xfrm>
        </p:grpSpPr>
        <p:sp>
          <p:nvSpPr>
            <p:cNvPr id="13" name="Pentagon 6">
              <a:extLst>
                <a:ext uri="{FF2B5EF4-FFF2-40B4-BE49-F238E27FC236}">
                  <a16:creationId xmlns:a16="http://schemas.microsoft.com/office/drawing/2014/main" id="{ADA22A8C-8DFB-42FF-8563-7E9702ECEAE7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数据类型的分类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JavaScript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中有哪些数据类型</a:t>
              </a:r>
            </a:p>
          </p:txBody>
        </p:sp>
        <p:sp>
          <p:nvSpPr>
            <p:cNvPr id="14" name="MH_Others_1">
              <a:extLst>
                <a:ext uri="{FF2B5EF4-FFF2-40B4-BE49-F238E27FC236}">
                  <a16:creationId xmlns:a16="http://schemas.microsoft.com/office/drawing/2014/main" id="{75984091-CA7D-486E-9BDD-4ADCCDD4BD5C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8F6C29-D911-408C-B564-6131926DF36D}"/>
              </a:ext>
            </a:extLst>
          </p:cNvPr>
          <p:cNvGrpSpPr/>
          <p:nvPr/>
        </p:nvGrpSpPr>
        <p:grpSpPr>
          <a:xfrm>
            <a:off x="1484320" y="5745159"/>
            <a:ext cx="9698457" cy="688077"/>
            <a:chOff x="978872" y="3338787"/>
            <a:chExt cx="5437064" cy="515938"/>
          </a:xfrm>
        </p:grpSpPr>
        <p:sp>
          <p:nvSpPr>
            <p:cNvPr id="17" name="Pentagon 6">
              <a:extLst>
                <a:ext uri="{FF2B5EF4-FFF2-40B4-BE49-F238E27FC236}">
                  <a16:creationId xmlns:a16="http://schemas.microsoft.com/office/drawing/2014/main" id="{B6DFDBF5-FCF5-4BAF-B1A8-A85FE976BD14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常用的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基本数据类型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，能够根据实际需求声明基本数据类型的变量</a:t>
              </a:r>
            </a:p>
          </p:txBody>
        </p:sp>
        <p:sp>
          <p:nvSpPr>
            <p:cNvPr id="18" name="MH_Others_1">
              <a:extLst>
                <a:ext uri="{FF2B5EF4-FFF2-40B4-BE49-F238E27FC236}">
                  <a16:creationId xmlns:a16="http://schemas.microsoft.com/office/drawing/2014/main" id="{EE7BCFA6-AA4F-491E-B5AA-F22FCF71D0BF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9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变量的声明与赋值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657184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中变量通常使用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关键字声明。变量声明完成后，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默认值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会被设定为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未定义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5" name="直接连接符 41">
            <a:extLst>
              <a:ext uri="{FF2B5EF4-FFF2-40B4-BE49-F238E27FC236}">
                <a16:creationId xmlns:a16="http://schemas.microsoft.com/office/drawing/2014/main" id="{47235341-34A4-40FF-9E86-86FD979CC888}"/>
              </a:ext>
            </a:extLst>
          </p:cNvPr>
          <p:cNvCxnSpPr/>
          <p:nvPr/>
        </p:nvCxnSpPr>
        <p:spPr>
          <a:xfrm flipH="1">
            <a:off x="4795527" y="3157494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43">
            <a:extLst>
              <a:ext uri="{FF2B5EF4-FFF2-40B4-BE49-F238E27FC236}">
                <a16:creationId xmlns:a16="http://schemas.microsoft.com/office/drawing/2014/main" id="{6B15B731-4C6F-4089-967E-7F5F6BBFD19D}"/>
              </a:ext>
            </a:extLst>
          </p:cNvPr>
          <p:cNvCxnSpPr/>
          <p:nvPr/>
        </p:nvCxnSpPr>
        <p:spPr>
          <a:xfrm flipH="1">
            <a:off x="4795527" y="5002352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44">
            <a:extLst>
              <a:ext uri="{FF2B5EF4-FFF2-40B4-BE49-F238E27FC236}">
                <a16:creationId xmlns:a16="http://schemas.microsoft.com/office/drawing/2014/main" id="{13BFBE7B-F9B6-4436-AA4E-791A6513087C}"/>
              </a:ext>
            </a:extLst>
          </p:cNvPr>
          <p:cNvCxnSpPr>
            <a:cxnSpLocks/>
          </p:cNvCxnSpPr>
          <p:nvPr/>
        </p:nvCxnSpPr>
        <p:spPr>
          <a:xfrm>
            <a:off x="4795527" y="3157493"/>
            <a:ext cx="0" cy="185210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750CC388-B27D-47A0-B5F2-E8FF347ABCFF}"/>
              </a:ext>
            </a:extLst>
          </p:cNvPr>
          <p:cNvSpPr/>
          <p:nvPr/>
        </p:nvSpPr>
        <p:spPr>
          <a:xfrm>
            <a:off x="5989060" y="2625811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6CC7DC8-DE28-446B-BF3C-0164064D2820}"/>
              </a:ext>
            </a:extLst>
          </p:cNvPr>
          <p:cNvSpPr/>
          <p:nvPr/>
        </p:nvSpPr>
        <p:spPr>
          <a:xfrm>
            <a:off x="5989060" y="4409768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933880B-DE1E-4D4C-B7F6-ED72592505E9}"/>
              </a:ext>
            </a:extLst>
          </p:cNvPr>
          <p:cNvSpPr/>
          <p:nvPr/>
        </p:nvSpPr>
        <p:spPr>
          <a:xfrm>
            <a:off x="6081034" y="2717785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B5AF220-F10A-4095-8216-C1C905823686}"/>
              </a:ext>
            </a:extLst>
          </p:cNvPr>
          <p:cNvSpPr/>
          <p:nvPr/>
        </p:nvSpPr>
        <p:spPr>
          <a:xfrm>
            <a:off x="6071672" y="4521403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Freeform 175">
            <a:extLst>
              <a:ext uri="{FF2B5EF4-FFF2-40B4-BE49-F238E27FC236}">
                <a16:creationId xmlns:a16="http://schemas.microsoft.com/office/drawing/2014/main" id="{8458C23B-9EB2-4D2E-B3AF-65264BE51B5D}"/>
              </a:ext>
            </a:extLst>
          </p:cNvPr>
          <p:cNvSpPr>
            <a:spLocks noEditPoints="1"/>
          </p:cNvSpPr>
          <p:nvPr/>
        </p:nvSpPr>
        <p:spPr bwMode="auto">
          <a:xfrm>
            <a:off x="6296342" y="4648258"/>
            <a:ext cx="575733" cy="630767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Freeform 168">
            <a:extLst>
              <a:ext uri="{FF2B5EF4-FFF2-40B4-BE49-F238E27FC236}">
                <a16:creationId xmlns:a16="http://schemas.microsoft.com/office/drawing/2014/main" id="{4D250602-E4FD-40C1-8E21-F08E1F24F39D}"/>
              </a:ext>
            </a:extLst>
          </p:cNvPr>
          <p:cNvSpPr>
            <a:spLocks noEditPoints="1"/>
          </p:cNvSpPr>
          <p:nvPr/>
        </p:nvSpPr>
        <p:spPr bwMode="auto">
          <a:xfrm>
            <a:off x="6266708" y="2849518"/>
            <a:ext cx="552451" cy="615951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9">
            <a:extLst>
              <a:ext uri="{FF2B5EF4-FFF2-40B4-BE49-F238E27FC236}">
                <a16:creationId xmlns:a16="http://schemas.microsoft.com/office/drawing/2014/main" id="{BA4DF480-2FD0-4179-9557-461F04E7A611}"/>
              </a:ext>
            </a:extLst>
          </p:cNvPr>
          <p:cNvSpPr txBox="1"/>
          <p:nvPr/>
        </p:nvSpPr>
        <p:spPr>
          <a:xfrm>
            <a:off x="1224137" y="3933850"/>
            <a:ext cx="4150989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8565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8565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变量声明与赋值的方式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C950A4-F659-4896-9F10-55D39AF57216}"/>
              </a:ext>
            </a:extLst>
          </p:cNvPr>
          <p:cNvSpPr txBox="1"/>
          <p:nvPr/>
        </p:nvSpPr>
        <p:spPr>
          <a:xfrm>
            <a:off x="7463358" y="29977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先声明后赋值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F5B2EC1-9403-4986-9170-B30671FEAB5E}"/>
              </a:ext>
            </a:extLst>
          </p:cNvPr>
          <p:cNvSpPr txBox="1"/>
          <p:nvPr/>
        </p:nvSpPr>
        <p:spPr>
          <a:xfrm>
            <a:off x="7463358" y="476832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声明的同时并赋值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变量的声明与赋值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341562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变量先声明后赋值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B82E9C-6FA9-4993-9395-DF877E5768B8}"/>
              </a:ext>
            </a:extLst>
          </p:cNvPr>
          <p:cNvSpPr txBox="1"/>
          <p:nvPr/>
        </p:nvSpPr>
        <p:spPr>
          <a:xfrm>
            <a:off x="3358902" y="2338055"/>
            <a:ext cx="5256584" cy="332398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               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age, sex;             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为变量赋值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          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age = 18;	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sex = '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男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  <a:r>
              <a:rPr lang="en-US" altLang="zh-CN" sz="1800" dirty="0">
                <a:solidFill>
                  <a:srgbClr val="595959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	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5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变量的声明与赋值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73986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即可在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控制台查看变量的值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B82E9C-6FA9-4993-9395-DF877E5768B8}"/>
              </a:ext>
            </a:extLst>
          </p:cNvPr>
          <p:cNvSpPr txBox="1"/>
          <p:nvPr/>
        </p:nvSpPr>
        <p:spPr>
          <a:xfrm>
            <a:off x="3286894" y="2349674"/>
            <a:ext cx="4320480" cy="143250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console.log(age);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console.log(sex);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6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变量的声明与赋值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92424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为变量赋值的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过程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称为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定义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初始化变量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B82E9C-6FA9-4993-9395-DF877E5768B8}"/>
              </a:ext>
            </a:extLst>
          </p:cNvPr>
          <p:cNvSpPr txBox="1"/>
          <p:nvPr/>
        </p:nvSpPr>
        <p:spPr>
          <a:xfrm>
            <a:off x="3358902" y="2128528"/>
            <a:ext cx="4320480" cy="50917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50A5FC-EF7B-42D2-86B4-B769A325ACB0}"/>
              </a:ext>
            </a:extLst>
          </p:cNvPr>
          <p:cNvSpPr txBox="1"/>
          <p:nvPr/>
        </p:nvSpPr>
        <p:spPr>
          <a:xfrm>
            <a:off x="1884150" y="3908665"/>
            <a:ext cx="9289033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的语法比较松散，在函数外对一个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未声明的变量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赋值时，可以省略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，但实际开发中不推荐这么做。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16976FD-133A-4B29-873B-D43174BA2570}"/>
              </a:ext>
            </a:extLst>
          </p:cNvPr>
          <p:cNvSpPr/>
          <p:nvPr/>
        </p:nvSpPr>
        <p:spPr>
          <a:xfrm>
            <a:off x="1280807" y="3793833"/>
            <a:ext cx="10009112" cy="12921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" name="流程图: 资料带 3">
            <a:extLst>
              <a:ext uri="{FF2B5EF4-FFF2-40B4-BE49-F238E27FC236}">
                <a16:creationId xmlns:a16="http://schemas.microsoft.com/office/drawing/2014/main" id="{1279245D-C2B0-409E-B36F-08E7547D0952}"/>
              </a:ext>
            </a:extLst>
          </p:cNvPr>
          <p:cNvSpPr/>
          <p:nvPr/>
        </p:nvSpPr>
        <p:spPr>
          <a:xfrm>
            <a:off x="1081819" y="3577809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2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54" y="3576722"/>
            <a:ext cx="575184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交换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两个变量的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值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案例的开发，能够通过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设置中间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变量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实现交换两个变量的值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23111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3DA623A-F92E-4B1A-8E24-D4DF8F48A24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2.1.4 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交换两个变量的值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8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1B7314-0127-4812-B314-22A5A9CC1E7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2.1.4 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交换两个变量的值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: 对角圆角 3">
            <a:extLst>
              <a:ext uri="{FF2B5EF4-FFF2-40B4-BE49-F238E27FC236}">
                <a16:creationId xmlns:a16="http://schemas.microsoft.com/office/drawing/2014/main" id="{EEEB510F-9188-439D-923B-9B8E3258FA94}"/>
              </a:ext>
            </a:extLst>
          </p:cNvPr>
          <p:cNvSpPr/>
          <p:nvPr/>
        </p:nvSpPr>
        <p:spPr>
          <a:xfrm>
            <a:off x="1486694" y="1701601"/>
            <a:ext cx="9217024" cy="2952329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963002-B132-47FC-957B-EF85E6645F58}"/>
              </a:ext>
            </a:extLst>
          </p:cNvPr>
          <p:cNvSpPr/>
          <p:nvPr/>
        </p:nvSpPr>
        <p:spPr>
          <a:xfrm>
            <a:off x="4253851" y="1413570"/>
            <a:ext cx="328151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案例需求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73921E-46AC-4601-BA4D-4566BCE99152}"/>
              </a:ext>
            </a:extLst>
          </p:cNvPr>
          <p:cNvSpPr txBox="1"/>
          <p:nvPr/>
        </p:nvSpPr>
        <p:spPr>
          <a:xfrm>
            <a:off x="1946021" y="2493690"/>
            <a:ext cx="854167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假设我们在一家西餐厅用餐，我们左手拿着西餐刀，右手握着西餐叉，但是西餐的礼仪是左手握西餐叉，右手拿西餐刀，因此我们需要将左右手的西餐工具交换。本案例将实现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左右手的西餐工具。</a:t>
            </a:r>
          </a:p>
        </p:txBody>
      </p:sp>
    </p:spTree>
    <p:extLst>
      <p:ext uri="{BB962C8B-B14F-4D97-AF65-F5344CB8AC3E}">
        <p14:creationId xmlns:p14="http://schemas.microsoft.com/office/powerpoint/2010/main" val="1082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1B7314-0127-4812-B314-22A5A9CC1E7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2.1.4 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交换两个变量的值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E99112-AF16-425A-8A86-AE0A2BBA574D}"/>
              </a:ext>
            </a:extLst>
          </p:cNvPr>
          <p:cNvSpPr txBox="1"/>
          <p:nvPr/>
        </p:nvSpPr>
        <p:spPr>
          <a:xfrm>
            <a:off x="1054646" y="1053530"/>
            <a:ext cx="103691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实现思路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右手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餐桌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看作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，把左手看作变量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leftHand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，变量值为西餐刀；把右手看作变量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rightHand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，变量值为西餐叉；把餐桌看作变量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temp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，用来临时存储数据。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4C4752-6F9E-4E64-AEE4-06551111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006" y="2618763"/>
            <a:ext cx="3467844" cy="35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数据类型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12680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8C6335-5433-4C1C-BC7B-CF42D64D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96" y="1629594"/>
            <a:ext cx="3715858" cy="40061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616A71-5431-4E98-AE48-D03A18F7FD57}"/>
              </a:ext>
            </a:extLst>
          </p:cNvPr>
          <p:cNvSpPr/>
          <p:nvPr/>
        </p:nvSpPr>
        <p:spPr>
          <a:xfrm>
            <a:off x="5041388" y="1989634"/>
            <a:ext cx="6094378" cy="3600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C90EDA-AF01-4A2B-A46E-03D8C857CC2E}"/>
              </a:ext>
            </a:extLst>
          </p:cNvPr>
          <p:cNvSpPr txBox="1"/>
          <p:nvPr/>
        </p:nvSpPr>
        <p:spPr>
          <a:xfrm>
            <a:off x="5429582" y="2637706"/>
            <a:ext cx="52741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2.1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节的学习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可知，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是存储数据的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容器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，变量可以保存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各种各样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的数据，例如字符串、数字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等。这些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数据在计算机中需要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分类型存储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，例如将一串字符存为字符串型数据，将数字存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数据等。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90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数据类型分类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JavaScript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中有哪些数据类型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A21E6C3F-780E-408A-9EB1-A94559691DA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数据类型分类</a:t>
            </a:r>
          </a:p>
        </p:txBody>
      </p:sp>
    </p:spTree>
    <p:extLst>
      <p:ext uri="{BB962C8B-B14F-4D97-AF65-F5344CB8AC3E}">
        <p14:creationId xmlns:p14="http://schemas.microsoft.com/office/powerpoint/2010/main" val="30481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486694" y="1868496"/>
            <a:ext cx="9721080" cy="688075"/>
            <a:chOff x="978872" y="1800500"/>
            <a:chExt cx="5471124" cy="515937"/>
          </a:xfrm>
        </p:grpSpPr>
        <p:sp>
          <p:nvSpPr>
            <p:cNvPr id="81" name="Pentagon 3"/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数据类型检测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，能够检测变量的数据类型是否符合预期</a:t>
              </a: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483135" y="2838719"/>
            <a:ext cx="9709797" cy="685961"/>
            <a:chOff x="978872" y="2570436"/>
            <a:chExt cx="5437064" cy="514351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数据类型转换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，能够根据实际需求进行数据类型转换</a:t>
              </a: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77223" y="3806824"/>
            <a:ext cx="9698457" cy="688078"/>
            <a:chOff x="978872" y="3338786"/>
            <a:chExt cx="5437064" cy="515939"/>
          </a:xfrm>
        </p:grpSpPr>
        <p:sp>
          <p:nvSpPr>
            <p:cNvPr id="87" name="Pentagon 6"/>
            <p:cNvSpPr/>
            <p:nvPr/>
          </p:nvSpPr>
          <p:spPr bwMode="auto">
            <a:xfrm>
              <a:off x="978872" y="3338786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表达式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的使用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，能够根据具体需求使用表达式</a:t>
              </a: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5B7ECE-9BF9-4306-B06D-44E3051C7EF5}"/>
              </a:ext>
            </a:extLst>
          </p:cNvPr>
          <p:cNvGrpSpPr/>
          <p:nvPr/>
        </p:nvGrpSpPr>
        <p:grpSpPr>
          <a:xfrm>
            <a:off x="1480067" y="4777051"/>
            <a:ext cx="9698457" cy="688077"/>
            <a:chOff x="978872" y="3338787"/>
            <a:chExt cx="5437064" cy="515938"/>
          </a:xfrm>
        </p:grpSpPr>
        <p:sp>
          <p:nvSpPr>
            <p:cNvPr id="13" name="Pentagon 6">
              <a:extLst>
                <a:ext uri="{FF2B5EF4-FFF2-40B4-BE49-F238E27FC236}">
                  <a16:creationId xmlns:a16="http://schemas.microsoft.com/office/drawing/2014/main" id="{ADA22A8C-8DFB-42FF-8563-7E9702ECEAE7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运算符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的使用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，能够使用运算符完成运算</a:t>
              </a:r>
            </a:p>
          </p:txBody>
        </p:sp>
        <p:sp>
          <p:nvSpPr>
            <p:cNvPr id="14" name="MH_Others_1">
              <a:extLst>
                <a:ext uri="{FF2B5EF4-FFF2-40B4-BE49-F238E27FC236}">
                  <a16:creationId xmlns:a16="http://schemas.microsoft.com/office/drawing/2014/main" id="{75984091-CA7D-486E-9BDD-4ADCCDD4BD5C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8F6C29-D911-408C-B564-6131926DF36D}"/>
              </a:ext>
            </a:extLst>
          </p:cNvPr>
          <p:cNvGrpSpPr/>
          <p:nvPr/>
        </p:nvGrpSpPr>
        <p:grpSpPr>
          <a:xfrm>
            <a:off x="1484320" y="5745159"/>
            <a:ext cx="9698457" cy="688077"/>
            <a:chOff x="978872" y="3338787"/>
            <a:chExt cx="5437064" cy="515938"/>
          </a:xfrm>
        </p:grpSpPr>
        <p:sp>
          <p:nvSpPr>
            <p:cNvPr id="17" name="Pentagon 6">
              <a:extLst>
                <a:ext uri="{FF2B5EF4-FFF2-40B4-BE49-F238E27FC236}">
                  <a16:creationId xmlns:a16="http://schemas.microsoft.com/office/drawing/2014/main" id="{B6DFDBF5-FCF5-4BAF-B1A8-A85FE976BD14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运算符的优先级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，能够区分表达式中运算符的优先级</a:t>
              </a:r>
            </a:p>
          </p:txBody>
        </p:sp>
        <p:sp>
          <p:nvSpPr>
            <p:cNvPr id="18" name="MH_Others_1">
              <a:extLst>
                <a:ext uri="{FF2B5EF4-FFF2-40B4-BE49-F238E27FC236}">
                  <a16:creationId xmlns:a16="http://schemas.microsoft.com/office/drawing/2014/main" id="{EE7BCFA6-AA4F-491E-B5AA-F22FCF71D0BF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1316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将数据类型分为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两大类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，分别是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基本数据类型（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值类型）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复杂数据类型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（或称为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引用类型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09736A-0B73-4EB8-8617-5E148A5F5A25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06" y="1845618"/>
            <a:ext cx="6785248" cy="4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4" y="3576722"/>
            <a:ext cx="517578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常用的基本数据类型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，能够根据实际需求声明基本数据类型的变量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A6BAC9F-F51C-4A2D-9D29-9ADF04B2078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4995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E426AC6E-83A7-4450-ADBC-E53D91926941}"/>
              </a:ext>
            </a:extLst>
          </p:cNvPr>
          <p:cNvCxnSpPr/>
          <p:nvPr/>
        </p:nvCxnSpPr>
        <p:spPr>
          <a:xfrm>
            <a:off x="3792630" y="2841445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>
            <a:extLst>
              <a:ext uri="{FF2B5EF4-FFF2-40B4-BE49-F238E27FC236}">
                <a16:creationId xmlns:a16="http://schemas.microsoft.com/office/drawing/2014/main" id="{8CCFF7A0-D268-4687-B025-ED4BC5FA8051}"/>
              </a:ext>
            </a:extLst>
          </p:cNvPr>
          <p:cNvCxnSpPr/>
          <p:nvPr/>
        </p:nvCxnSpPr>
        <p:spPr>
          <a:xfrm>
            <a:off x="5834790" y="2852427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17">
            <a:extLst>
              <a:ext uri="{FF2B5EF4-FFF2-40B4-BE49-F238E27FC236}">
                <a16:creationId xmlns:a16="http://schemas.microsoft.com/office/drawing/2014/main" id="{1E6B5473-EE47-46B4-B433-F8ABB6EF2F64}"/>
              </a:ext>
            </a:extLst>
          </p:cNvPr>
          <p:cNvCxnSpPr/>
          <p:nvPr/>
        </p:nvCxnSpPr>
        <p:spPr>
          <a:xfrm flipH="1">
            <a:off x="4656230" y="2852427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18">
            <a:extLst>
              <a:ext uri="{FF2B5EF4-FFF2-40B4-BE49-F238E27FC236}">
                <a16:creationId xmlns:a16="http://schemas.microsoft.com/office/drawing/2014/main" id="{066F3080-6BCB-4A89-8FFA-CF7405E9B6CB}"/>
              </a:ext>
            </a:extLst>
          </p:cNvPr>
          <p:cNvCxnSpPr/>
          <p:nvPr/>
        </p:nvCxnSpPr>
        <p:spPr>
          <a:xfrm>
            <a:off x="5819550" y="2836638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A259C04B-CB5D-49F5-B00A-528A2D3D116C}"/>
              </a:ext>
            </a:extLst>
          </p:cNvPr>
          <p:cNvSpPr/>
          <p:nvPr/>
        </p:nvSpPr>
        <p:spPr>
          <a:xfrm>
            <a:off x="2779171" y="2385993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8AB22ED-C137-4E0F-8D56-768987C83A92}"/>
              </a:ext>
            </a:extLst>
          </p:cNvPr>
          <p:cNvSpPr/>
          <p:nvPr/>
        </p:nvSpPr>
        <p:spPr>
          <a:xfrm>
            <a:off x="7849011" y="2385993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2AF2918-63F3-40AE-A0B9-9DECF91E9F2E}"/>
              </a:ext>
            </a:extLst>
          </p:cNvPr>
          <p:cNvSpPr/>
          <p:nvPr/>
        </p:nvSpPr>
        <p:spPr>
          <a:xfrm>
            <a:off x="6865779" y="3788073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0D357C7-296F-4612-8037-F0A3752B6A1A}"/>
              </a:ext>
            </a:extLst>
          </p:cNvPr>
          <p:cNvSpPr/>
          <p:nvPr/>
        </p:nvSpPr>
        <p:spPr>
          <a:xfrm>
            <a:off x="3777139" y="3788073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88F0F3E-53F3-4EF0-8CA3-F7FB30E7C82A}"/>
              </a:ext>
            </a:extLst>
          </p:cNvPr>
          <p:cNvSpPr/>
          <p:nvPr/>
        </p:nvSpPr>
        <p:spPr>
          <a:xfrm>
            <a:off x="5311550" y="446786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EAB47B1-9B08-47CC-ACC9-8D1E64289D79}"/>
              </a:ext>
            </a:extLst>
          </p:cNvPr>
          <p:cNvSpPr/>
          <p:nvPr/>
        </p:nvSpPr>
        <p:spPr>
          <a:xfrm>
            <a:off x="4925470" y="1947365"/>
            <a:ext cx="1788160" cy="178816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20F4CF5-BBEF-4901-A216-3497C20EE3BE}"/>
              </a:ext>
            </a:extLst>
          </p:cNvPr>
          <p:cNvSpPr/>
          <p:nvPr/>
        </p:nvSpPr>
        <p:spPr>
          <a:xfrm>
            <a:off x="3358902" y="1169446"/>
            <a:ext cx="4718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中常用的基本数据类型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FF4B22-F342-4E71-B701-500118037D25}"/>
              </a:ext>
            </a:extLst>
          </p:cNvPr>
          <p:cNvSpPr/>
          <p:nvPr/>
        </p:nvSpPr>
        <p:spPr>
          <a:xfrm>
            <a:off x="8941221" y="2476485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未定义型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6EAC89D-78D9-4767-B1A3-7B6DE21A8FFD}"/>
              </a:ext>
            </a:extLst>
          </p:cNvPr>
          <p:cNvSpPr/>
          <p:nvPr/>
        </p:nvSpPr>
        <p:spPr>
          <a:xfrm>
            <a:off x="7810410" y="4598078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9AAF47-9DF0-4F1E-861A-B9606A0302F5}"/>
              </a:ext>
            </a:extLst>
          </p:cNvPr>
          <p:cNvSpPr/>
          <p:nvPr/>
        </p:nvSpPr>
        <p:spPr>
          <a:xfrm>
            <a:off x="5171802" y="5537202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字符串型</a:t>
            </a:r>
            <a:endParaRPr lang="zh-CN" altLang="en-US" sz="2135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4BCCE2-F741-47F6-B0A5-9A28D834DCAA}"/>
              </a:ext>
            </a:extLst>
          </p:cNvPr>
          <p:cNvSpPr/>
          <p:nvPr/>
        </p:nvSpPr>
        <p:spPr>
          <a:xfrm>
            <a:off x="-119217" y="2882810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布尔型</a:t>
            </a:r>
          </a:p>
        </p:txBody>
      </p:sp>
      <p:sp>
        <p:nvSpPr>
          <p:cNvPr id="27" name="Freeform 85">
            <a:extLst>
              <a:ext uri="{FF2B5EF4-FFF2-40B4-BE49-F238E27FC236}">
                <a16:creationId xmlns:a16="http://schemas.microsoft.com/office/drawing/2014/main" id="{5BB118CF-7630-4456-901B-5B72CEE0099F}"/>
              </a:ext>
            </a:extLst>
          </p:cNvPr>
          <p:cNvSpPr>
            <a:spLocks noEditPoints="1"/>
          </p:cNvSpPr>
          <p:nvPr/>
        </p:nvSpPr>
        <p:spPr bwMode="auto">
          <a:xfrm>
            <a:off x="5476318" y="2624066"/>
            <a:ext cx="652123" cy="424989"/>
          </a:xfrm>
          <a:custGeom>
            <a:avLst/>
            <a:gdLst>
              <a:gd name="T0" fmla="*/ 423 w 578"/>
              <a:gd name="T1" fmla="*/ 114 h 446"/>
              <a:gd name="T2" fmla="*/ 473 w 578"/>
              <a:gd name="T3" fmla="*/ 99 h 446"/>
              <a:gd name="T4" fmla="*/ 357 w 578"/>
              <a:gd name="T5" fmla="*/ 113 h 446"/>
              <a:gd name="T6" fmla="*/ 402 w 578"/>
              <a:gd name="T7" fmla="*/ 80 h 446"/>
              <a:gd name="T8" fmla="*/ 488 w 578"/>
              <a:gd name="T9" fmla="*/ 65 h 446"/>
              <a:gd name="T10" fmla="*/ 379 w 578"/>
              <a:gd name="T11" fmla="*/ 71 h 446"/>
              <a:gd name="T12" fmla="*/ 350 w 578"/>
              <a:gd name="T13" fmla="*/ 164 h 446"/>
              <a:gd name="T14" fmla="*/ 409 w 578"/>
              <a:gd name="T15" fmla="*/ 153 h 446"/>
              <a:gd name="T16" fmla="*/ 488 w 578"/>
              <a:gd name="T17" fmla="*/ 139 h 446"/>
              <a:gd name="T18" fmla="*/ 379 w 578"/>
              <a:gd name="T19" fmla="*/ 144 h 446"/>
              <a:gd name="T20" fmla="*/ 197 w 578"/>
              <a:gd name="T21" fmla="*/ 121 h 446"/>
              <a:gd name="T22" fmla="*/ 82 w 578"/>
              <a:gd name="T23" fmla="*/ 115 h 446"/>
              <a:gd name="T24" fmla="*/ 176 w 578"/>
              <a:gd name="T25" fmla="*/ 105 h 446"/>
              <a:gd name="T26" fmla="*/ 245 w 578"/>
              <a:gd name="T27" fmla="*/ 168 h 446"/>
              <a:gd name="T28" fmla="*/ 114 w 578"/>
              <a:gd name="T29" fmla="*/ 148 h 446"/>
              <a:gd name="T30" fmla="*/ 134 w 578"/>
              <a:gd name="T31" fmla="*/ 136 h 446"/>
              <a:gd name="T32" fmla="*/ 245 w 578"/>
              <a:gd name="T33" fmla="*/ 155 h 446"/>
              <a:gd name="T34" fmla="*/ 152 w 578"/>
              <a:gd name="T35" fmla="*/ 267 h 446"/>
              <a:gd name="T36" fmla="*/ 98 w 578"/>
              <a:gd name="T37" fmla="*/ 251 h 446"/>
              <a:gd name="T38" fmla="*/ 222 w 578"/>
              <a:gd name="T39" fmla="*/ 265 h 446"/>
              <a:gd name="T40" fmla="*/ 197 w 578"/>
              <a:gd name="T41" fmla="*/ 308 h 446"/>
              <a:gd name="T42" fmla="*/ 82 w 578"/>
              <a:gd name="T43" fmla="*/ 302 h 446"/>
              <a:gd name="T44" fmla="*/ 176 w 578"/>
              <a:gd name="T45" fmla="*/ 291 h 446"/>
              <a:gd name="T46" fmla="*/ 245 w 578"/>
              <a:gd name="T47" fmla="*/ 94 h 446"/>
              <a:gd name="T48" fmla="*/ 114 w 578"/>
              <a:gd name="T49" fmla="*/ 74 h 446"/>
              <a:gd name="T50" fmla="*/ 134 w 578"/>
              <a:gd name="T51" fmla="*/ 61 h 446"/>
              <a:gd name="T52" fmla="*/ 245 w 578"/>
              <a:gd name="T53" fmla="*/ 81 h 446"/>
              <a:gd name="T54" fmla="*/ 542 w 578"/>
              <a:gd name="T55" fmla="*/ 417 h 446"/>
              <a:gd name="T56" fmla="*/ 539 w 578"/>
              <a:gd name="T57" fmla="*/ 343 h 446"/>
              <a:gd name="T58" fmla="*/ 526 w 578"/>
              <a:gd name="T59" fmla="*/ 247 h 446"/>
              <a:gd name="T60" fmla="*/ 484 w 578"/>
              <a:gd name="T61" fmla="*/ 24 h 446"/>
              <a:gd name="T62" fmla="*/ 338 w 578"/>
              <a:gd name="T63" fmla="*/ 41 h 446"/>
              <a:gd name="T64" fmla="*/ 356 w 578"/>
              <a:gd name="T65" fmla="*/ 359 h 446"/>
              <a:gd name="T66" fmla="*/ 365 w 578"/>
              <a:gd name="T67" fmla="*/ 419 h 446"/>
              <a:gd name="T68" fmla="*/ 290 w 578"/>
              <a:gd name="T69" fmla="*/ 446 h 446"/>
              <a:gd name="T70" fmla="*/ 132 w 578"/>
              <a:gd name="T71" fmla="*/ 411 h 446"/>
              <a:gd name="T72" fmla="*/ 0 w 578"/>
              <a:gd name="T73" fmla="*/ 59 h 446"/>
              <a:gd name="T74" fmla="*/ 69 w 578"/>
              <a:gd name="T75" fmla="*/ 5 h 446"/>
              <a:gd name="T76" fmla="*/ 154 w 578"/>
              <a:gd name="T77" fmla="*/ 4 h 446"/>
              <a:gd name="T78" fmla="*/ 295 w 578"/>
              <a:gd name="T79" fmla="*/ 28 h 446"/>
              <a:gd name="T80" fmla="*/ 451 w 578"/>
              <a:gd name="T81" fmla="*/ 0 h 446"/>
              <a:gd name="T82" fmla="*/ 529 w 578"/>
              <a:gd name="T83" fmla="*/ 12 h 446"/>
              <a:gd name="T84" fmla="*/ 440 w 578"/>
              <a:gd name="T85" fmla="*/ 224 h 446"/>
              <a:gd name="T86" fmla="*/ 411 w 578"/>
              <a:gd name="T87" fmla="*/ 248 h 446"/>
              <a:gd name="T88" fmla="*/ 386 w 578"/>
              <a:gd name="T89" fmla="*/ 288 h 446"/>
              <a:gd name="T90" fmla="*/ 371 w 578"/>
              <a:gd name="T91" fmla="*/ 306 h 446"/>
              <a:gd name="T92" fmla="*/ 403 w 578"/>
              <a:gd name="T93" fmla="*/ 419 h 446"/>
              <a:gd name="T94" fmla="*/ 504 w 578"/>
              <a:gd name="T95" fmla="*/ 421 h 446"/>
              <a:gd name="T96" fmla="*/ 510 w 578"/>
              <a:gd name="T97" fmla="*/ 265 h 446"/>
              <a:gd name="T98" fmla="*/ 492 w 578"/>
              <a:gd name="T99" fmla="*/ 257 h 446"/>
              <a:gd name="T100" fmla="*/ 467 w 578"/>
              <a:gd name="T101" fmla="*/ 245 h 446"/>
              <a:gd name="T102" fmla="*/ 444 w 578"/>
              <a:gd name="T103" fmla="*/ 268 h 446"/>
              <a:gd name="T104" fmla="*/ 127 w 578"/>
              <a:gd name="T105" fmla="*/ 22 h 446"/>
              <a:gd name="T106" fmla="*/ 61 w 578"/>
              <a:gd name="T107" fmla="*/ 351 h 446"/>
              <a:gd name="T108" fmla="*/ 208 w 578"/>
              <a:gd name="T109" fmla="*/ 35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8" h="446">
                <a:moveTo>
                  <a:pt x="335" y="117"/>
                </a:moveTo>
                <a:lnTo>
                  <a:pt x="335" y="132"/>
                </a:lnTo>
                <a:lnTo>
                  <a:pt x="358" y="126"/>
                </a:lnTo>
                <a:lnTo>
                  <a:pt x="380" y="121"/>
                </a:lnTo>
                <a:lnTo>
                  <a:pt x="402" y="117"/>
                </a:lnTo>
                <a:lnTo>
                  <a:pt x="423" y="114"/>
                </a:lnTo>
                <a:lnTo>
                  <a:pt x="441" y="112"/>
                </a:lnTo>
                <a:lnTo>
                  <a:pt x="459" y="112"/>
                </a:lnTo>
                <a:lnTo>
                  <a:pt x="474" y="112"/>
                </a:lnTo>
                <a:lnTo>
                  <a:pt x="488" y="115"/>
                </a:lnTo>
                <a:lnTo>
                  <a:pt x="488" y="101"/>
                </a:lnTo>
                <a:lnTo>
                  <a:pt x="473" y="99"/>
                </a:lnTo>
                <a:lnTo>
                  <a:pt x="458" y="99"/>
                </a:lnTo>
                <a:lnTo>
                  <a:pt x="439" y="99"/>
                </a:lnTo>
                <a:lnTo>
                  <a:pt x="420" y="101"/>
                </a:lnTo>
                <a:lnTo>
                  <a:pt x="400" y="105"/>
                </a:lnTo>
                <a:lnTo>
                  <a:pt x="379" y="108"/>
                </a:lnTo>
                <a:lnTo>
                  <a:pt x="357" y="113"/>
                </a:lnTo>
                <a:lnTo>
                  <a:pt x="335" y="117"/>
                </a:lnTo>
                <a:close/>
                <a:moveTo>
                  <a:pt x="335" y="81"/>
                </a:moveTo>
                <a:lnTo>
                  <a:pt x="335" y="94"/>
                </a:lnTo>
                <a:lnTo>
                  <a:pt x="358" y="89"/>
                </a:lnTo>
                <a:lnTo>
                  <a:pt x="380" y="83"/>
                </a:lnTo>
                <a:lnTo>
                  <a:pt x="402" y="80"/>
                </a:lnTo>
                <a:lnTo>
                  <a:pt x="423" y="76"/>
                </a:lnTo>
                <a:lnTo>
                  <a:pt x="441" y="74"/>
                </a:lnTo>
                <a:lnTo>
                  <a:pt x="459" y="74"/>
                </a:lnTo>
                <a:lnTo>
                  <a:pt x="474" y="75"/>
                </a:lnTo>
                <a:lnTo>
                  <a:pt x="488" y="78"/>
                </a:lnTo>
                <a:lnTo>
                  <a:pt x="488" y="65"/>
                </a:lnTo>
                <a:lnTo>
                  <a:pt x="473" y="61"/>
                </a:lnTo>
                <a:lnTo>
                  <a:pt x="458" y="61"/>
                </a:lnTo>
                <a:lnTo>
                  <a:pt x="439" y="61"/>
                </a:lnTo>
                <a:lnTo>
                  <a:pt x="420" y="63"/>
                </a:lnTo>
                <a:lnTo>
                  <a:pt x="400" y="67"/>
                </a:lnTo>
                <a:lnTo>
                  <a:pt x="379" y="71"/>
                </a:lnTo>
                <a:lnTo>
                  <a:pt x="357" y="75"/>
                </a:lnTo>
                <a:lnTo>
                  <a:pt x="335" y="81"/>
                </a:lnTo>
                <a:lnTo>
                  <a:pt x="335" y="81"/>
                </a:lnTo>
                <a:close/>
                <a:moveTo>
                  <a:pt x="335" y="155"/>
                </a:moveTo>
                <a:lnTo>
                  <a:pt x="335" y="168"/>
                </a:lnTo>
                <a:lnTo>
                  <a:pt x="350" y="164"/>
                </a:lnTo>
                <a:lnTo>
                  <a:pt x="364" y="162"/>
                </a:lnTo>
                <a:lnTo>
                  <a:pt x="378" y="159"/>
                </a:lnTo>
                <a:lnTo>
                  <a:pt x="392" y="156"/>
                </a:lnTo>
                <a:lnTo>
                  <a:pt x="392" y="155"/>
                </a:lnTo>
                <a:lnTo>
                  <a:pt x="393" y="155"/>
                </a:lnTo>
                <a:lnTo>
                  <a:pt x="409" y="153"/>
                </a:lnTo>
                <a:lnTo>
                  <a:pt x="423" y="150"/>
                </a:lnTo>
                <a:lnTo>
                  <a:pt x="441" y="149"/>
                </a:lnTo>
                <a:lnTo>
                  <a:pt x="459" y="148"/>
                </a:lnTo>
                <a:lnTo>
                  <a:pt x="474" y="149"/>
                </a:lnTo>
                <a:lnTo>
                  <a:pt x="488" y="152"/>
                </a:lnTo>
                <a:lnTo>
                  <a:pt x="488" y="139"/>
                </a:lnTo>
                <a:lnTo>
                  <a:pt x="473" y="136"/>
                </a:lnTo>
                <a:lnTo>
                  <a:pt x="458" y="135"/>
                </a:lnTo>
                <a:lnTo>
                  <a:pt x="439" y="136"/>
                </a:lnTo>
                <a:lnTo>
                  <a:pt x="420" y="137"/>
                </a:lnTo>
                <a:lnTo>
                  <a:pt x="400" y="141"/>
                </a:lnTo>
                <a:lnTo>
                  <a:pt x="379" y="144"/>
                </a:lnTo>
                <a:lnTo>
                  <a:pt x="357" y="149"/>
                </a:lnTo>
                <a:lnTo>
                  <a:pt x="335" y="155"/>
                </a:lnTo>
                <a:close/>
                <a:moveTo>
                  <a:pt x="245" y="119"/>
                </a:moveTo>
                <a:lnTo>
                  <a:pt x="245" y="132"/>
                </a:lnTo>
                <a:lnTo>
                  <a:pt x="222" y="126"/>
                </a:lnTo>
                <a:lnTo>
                  <a:pt x="197" y="121"/>
                </a:lnTo>
                <a:lnTo>
                  <a:pt x="174" y="117"/>
                </a:lnTo>
                <a:lnTo>
                  <a:pt x="152" y="114"/>
                </a:lnTo>
                <a:lnTo>
                  <a:pt x="132" y="112"/>
                </a:lnTo>
                <a:lnTo>
                  <a:pt x="114" y="112"/>
                </a:lnTo>
                <a:lnTo>
                  <a:pt x="96" y="112"/>
                </a:lnTo>
                <a:lnTo>
                  <a:pt x="82" y="115"/>
                </a:lnTo>
                <a:lnTo>
                  <a:pt x="82" y="101"/>
                </a:lnTo>
                <a:lnTo>
                  <a:pt x="98" y="99"/>
                </a:lnTo>
                <a:lnTo>
                  <a:pt x="115" y="99"/>
                </a:lnTo>
                <a:lnTo>
                  <a:pt x="134" y="99"/>
                </a:lnTo>
                <a:lnTo>
                  <a:pt x="154" y="101"/>
                </a:lnTo>
                <a:lnTo>
                  <a:pt x="176" y="105"/>
                </a:lnTo>
                <a:lnTo>
                  <a:pt x="198" y="108"/>
                </a:lnTo>
                <a:lnTo>
                  <a:pt x="222" y="113"/>
                </a:lnTo>
                <a:lnTo>
                  <a:pt x="245" y="119"/>
                </a:lnTo>
                <a:lnTo>
                  <a:pt x="245" y="119"/>
                </a:lnTo>
                <a:close/>
                <a:moveTo>
                  <a:pt x="245" y="155"/>
                </a:moveTo>
                <a:lnTo>
                  <a:pt x="245" y="168"/>
                </a:lnTo>
                <a:lnTo>
                  <a:pt x="222" y="163"/>
                </a:lnTo>
                <a:lnTo>
                  <a:pt x="197" y="159"/>
                </a:lnTo>
                <a:lnTo>
                  <a:pt x="174" y="154"/>
                </a:lnTo>
                <a:lnTo>
                  <a:pt x="152" y="150"/>
                </a:lnTo>
                <a:lnTo>
                  <a:pt x="132" y="149"/>
                </a:lnTo>
                <a:lnTo>
                  <a:pt x="114" y="148"/>
                </a:lnTo>
                <a:lnTo>
                  <a:pt x="96" y="149"/>
                </a:lnTo>
                <a:lnTo>
                  <a:pt x="82" y="152"/>
                </a:lnTo>
                <a:lnTo>
                  <a:pt x="82" y="139"/>
                </a:lnTo>
                <a:lnTo>
                  <a:pt x="98" y="136"/>
                </a:lnTo>
                <a:lnTo>
                  <a:pt x="115" y="135"/>
                </a:lnTo>
                <a:lnTo>
                  <a:pt x="134" y="136"/>
                </a:lnTo>
                <a:lnTo>
                  <a:pt x="154" y="137"/>
                </a:lnTo>
                <a:lnTo>
                  <a:pt x="176" y="141"/>
                </a:lnTo>
                <a:lnTo>
                  <a:pt x="198" y="146"/>
                </a:lnTo>
                <a:lnTo>
                  <a:pt x="222" y="150"/>
                </a:lnTo>
                <a:lnTo>
                  <a:pt x="245" y="155"/>
                </a:lnTo>
                <a:lnTo>
                  <a:pt x="245" y="155"/>
                </a:lnTo>
                <a:close/>
                <a:moveTo>
                  <a:pt x="245" y="271"/>
                </a:moveTo>
                <a:lnTo>
                  <a:pt x="245" y="284"/>
                </a:lnTo>
                <a:lnTo>
                  <a:pt x="222" y="279"/>
                </a:lnTo>
                <a:lnTo>
                  <a:pt x="197" y="275"/>
                </a:lnTo>
                <a:lnTo>
                  <a:pt x="174" y="270"/>
                </a:lnTo>
                <a:lnTo>
                  <a:pt x="152" y="267"/>
                </a:lnTo>
                <a:lnTo>
                  <a:pt x="132" y="265"/>
                </a:lnTo>
                <a:lnTo>
                  <a:pt x="114" y="264"/>
                </a:lnTo>
                <a:lnTo>
                  <a:pt x="96" y="265"/>
                </a:lnTo>
                <a:lnTo>
                  <a:pt x="82" y="268"/>
                </a:lnTo>
                <a:lnTo>
                  <a:pt x="82" y="255"/>
                </a:lnTo>
                <a:lnTo>
                  <a:pt x="98" y="251"/>
                </a:lnTo>
                <a:lnTo>
                  <a:pt x="115" y="251"/>
                </a:lnTo>
                <a:lnTo>
                  <a:pt x="134" y="251"/>
                </a:lnTo>
                <a:lnTo>
                  <a:pt x="154" y="254"/>
                </a:lnTo>
                <a:lnTo>
                  <a:pt x="176" y="257"/>
                </a:lnTo>
                <a:lnTo>
                  <a:pt x="198" y="261"/>
                </a:lnTo>
                <a:lnTo>
                  <a:pt x="222" y="265"/>
                </a:lnTo>
                <a:lnTo>
                  <a:pt x="245" y="271"/>
                </a:lnTo>
                <a:lnTo>
                  <a:pt x="245" y="271"/>
                </a:lnTo>
                <a:close/>
                <a:moveTo>
                  <a:pt x="245" y="305"/>
                </a:moveTo>
                <a:lnTo>
                  <a:pt x="245" y="318"/>
                </a:lnTo>
                <a:lnTo>
                  <a:pt x="222" y="314"/>
                </a:lnTo>
                <a:lnTo>
                  <a:pt x="197" y="308"/>
                </a:lnTo>
                <a:lnTo>
                  <a:pt x="174" y="304"/>
                </a:lnTo>
                <a:lnTo>
                  <a:pt x="152" y="301"/>
                </a:lnTo>
                <a:lnTo>
                  <a:pt x="132" y="298"/>
                </a:lnTo>
                <a:lnTo>
                  <a:pt x="114" y="298"/>
                </a:lnTo>
                <a:lnTo>
                  <a:pt x="96" y="299"/>
                </a:lnTo>
                <a:lnTo>
                  <a:pt x="82" y="302"/>
                </a:lnTo>
                <a:lnTo>
                  <a:pt x="82" y="288"/>
                </a:lnTo>
                <a:lnTo>
                  <a:pt x="98" y="285"/>
                </a:lnTo>
                <a:lnTo>
                  <a:pt x="115" y="285"/>
                </a:lnTo>
                <a:lnTo>
                  <a:pt x="134" y="285"/>
                </a:lnTo>
                <a:lnTo>
                  <a:pt x="154" y="288"/>
                </a:lnTo>
                <a:lnTo>
                  <a:pt x="176" y="291"/>
                </a:lnTo>
                <a:lnTo>
                  <a:pt x="198" y="295"/>
                </a:lnTo>
                <a:lnTo>
                  <a:pt x="222" y="299"/>
                </a:lnTo>
                <a:lnTo>
                  <a:pt x="245" y="305"/>
                </a:lnTo>
                <a:lnTo>
                  <a:pt x="245" y="305"/>
                </a:lnTo>
                <a:close/>
                <a:moveTo>
                  <a:pt x="245" y="81"/>
                </a:moveTo>
                <a:lnTo>
                  <a:pt x="245" y="94"/>
                </a:lnTo>
                <a:lnTo>
                  <a:pt x="222" y="89"/>
                </a:lnTo>
                <a:lnTo>
                  <a:pt x="197" y="83"/>
                </a:lnTo>
                <a:lnTo>
                  <a:pt x="174" y="80"/>
                </a:lnTo>
                <a:lnTo>
                  <a:pt x="152" y="76"/>
                </a:lnTo>
                <a:lnTo>
                  <a:pt x="132" y="74"/>
                </a:lnTo>
                <a:lnTo>
                  <a:pt x="114" y="74"/>
                </a:lnTo>
                <a:lnTo>
                  <a:pt x="96" y="75"/>
                </a:lnTo>
                <a:lnTo>
                  <a:pt x="82" y="78"/>
                </a:lnTo>
                <a:lnTo>
                  <a:pt x="82" y="63"/>
                </a:lnTo>
                <a:lnTo>
                  <a:pt x="98" y="61"/>
                </a:lnTo>
                <a:lnTo>
                  <a:pt x="115" y="61"/>
                </a:lnTo>
                <a:lnTo>
                  <a:pt x="134" y="61"/>
                </a:lnTo>
                <a:lnTo>
                  <a:pt x="154" y="63"/>
                </a:lnTo>
                <a:lnTo>
                  <a:pt x="176" y="67"/>
                </a:lnTo>
                <a:lnTo>
                  <a:pt x="198" y="71"/>
                </a:lnTo>
                <a:lnTo>
                  <a:pt x="222" y="75"/>
                </a:lnTo>
                <a:lnTo>
                  <a:pt x="245" y="81"/>
                </a:lnTo>
                <a:lnTo>
                  <a:pt x="245" y="81"/>
                </a:lnTo>
                <a:close/>
                <a:moveTo>
                  <a:pt x="537" y="51"/>
                </a:moveTo>
                <a:lnTo>
                  <a:pt x="578" y="59"/>
                </a:lnTo>
                <a:lnTo>
                  <a:pt x="578" y="423"/>
                </a:lnTo>
                <a:lnTo>
                  <a:pt x="566" y="421"/>
                </a:lnTo>
                <a:lnTo>
                  <a:pt x="554" y="419"/>
                </a:lnTo>
                <a:lnTo>
                  <a:pt x="542" y="417"/>
                </a:lnTo>
                <a:lnTo>
                  <a:pt x="529" y="416"/>
                </a:lnTo>
                <a:lnTo>
                  <a:pt x="529" y="414"/>
                </a:lnTo>
                <a:lnTo>
                  <a:pt x="532" y="397"/>
                </a:lnTo>
                <a:lnTo>
                  <a:pt x="534" y="379"/>
                </a:lnTo>
                <a:lnTo>
                  <a:pt x="537" y="360"/>
                </a:lnTo>
                <a:lnTo>
                  <a:pt x="539" y="343"/>
                </a:lnTo>
                <a:lnTo>
                  <a:pt x="540" y="324"/>
                </a:lnTo>
                <a:lnTo>
                  <a:pt x="541" y="305"/>
                </a:lnTo>
                <a:lnTo>
                  <a:pt x="542" y="287"/>
                </a:lnTo>
                <a:lnTo>
                  <a:pt x="542" y="268"/>
                </a:lnTo>
                <a:lnTo>
                  <a:pt x="542" y="250"/>
                </a:lnTo>
                <a:lnTo>
                  <a:pt x="526" y="247"/>
                </a:lnTo>
                <a:lnTo>
                  <a:pt x="520" y="245"/>
                </a:lnTo>
                <a:lnTo>
                  <a:pt x="514" y="243"/>
                </a:lnTo>
                <a:lnTo>
                  <a:pt x="514" y="29"/>
                </a:lnTo>
                <a:lnTo>
                  <a:pt x="505" y="26"/>
                </a:lnTo>
                <a:lnTo>
                  <a:pt x="494" y="25"/>
                </a:lnTo>
                <a:lnTo>
                  <a:pt x="484" y="24"/>
                </a:lnTo>
                <a:lnTo>
                  <a:pt x="472" y="22"/>
                </a:lnTo>
                <a:lnTo>
                  <a:pt x="449" y="22"/>
                </a:lnTo>
                <a:lnTo>
                  <a:pt x="424" y="25"/>
                </a:lnTo>
                <a:lnTo>
                  <a:pt x="396" y="28"/>
                </a:lnTo>
                <a:lnTo>
                  <a:pt x="368" y="34"/>
                </a:lnTo>
                <a:lnTo>
                  <a:pt x="338" y="41"/>
                </a:lnTo>
                <a:lnTo>
                  <a:pt x="308" y="48"/>
                </a:lnTo>
                <a:lnTo>
                  <a:pt x="308" y="369"/>
                </a:lnTo>
                <a:lnTo>
                  <a:pt x="318" y="366"/>
                </a:lnTo>
                <a:lnTo>
                  <a:pt x="331" y="364"/>
                </a:lnTo>
                <a:lnTo>
                  <a:pt x="343" y="362"/>
                </a:lnTo>
                <a:lnTo>
                  <a:pt x="356" y="359"/>
                </a:lnTo>
                <a:lnTo>
                  <a:pt x="369" y="357"/>
                </a:lnTo>
                <a:lnTo>
                  <a:pt x="369" y="358"/>
                </a:lnTo>
                <a:lnTo>
                  <a:pt x="373" y="409"/>
                </a:lnTo>
                <a:lnTo>
                  <a:pt x="376" y="412"/>
                </a:lnTo>
                <a:lnTo>
                  <a:pt x="378" y="417"/>
                </a:lnTo>
                <a:lnTo>
                  <a:pt x="365" y="419"/>
                </a:lnTo>
                <a:lnTo>
                  <a:pt x="351" y="421"/>
                </a:lnTo>
                <a:lnTo>
                  <a:pt x="337" y="424"/>
                </a:lnTo>
                <a:lnTo>
                  <a:pt x="322" y="426"/>
                </a:lnTo>
                <a:lnTo>
                  <a:pt x="322" y="438"/>
                </a:lnTo>
                <a:lnTo>
                  <a:pt x="299" y="444"/>
                </a:lnTo>
                <a:lnTo>
                  <a:pt x="290" y="446"/>
                </a:lnTo>
                <a:lnTo>
                  <a:pt x="279" y="444"/>
                </a:lnTo>
                <a:lnTo>
                  <a:pt x="257" y="438"/>
                </a:lnTo>
                <a:lnTo>
                  <a:pt x="257" y="426"/>
                </a:lnTo>
                <a:lnTo>
                  <a:pt x="209" y="418"/>
                </a:lnTo>
                <a:lnTo>
                  <a:pt x="167" y="413"/>
                </a:lnTo>
                <a:lnTo>
                  <a:pt x="132" y="411"/>
                </a:lnTo>
                <a:lnTo>
                  <a:pt x="100" y="411"/>
                </a:lnTo>
                <a:lnTo>
                  <a:pt x="72" y="413"/>
                </a:lnTo>
                <a:lnTo>
                  <a:pt x="47" y="416"/>
                </a:lnTo>
                <a:lnTo>
                  <a:pt x="24" y="419"/>
                </a:lnTo>
                <a:lnTo>
                  <a:pt x="0" y="423"/>
                </a:lnTo>
                <a:lnTo>
                  <a:pt x="0" y="59"/>
                </a:lnTo>
                <a:lnTo>
                  <a:pt x="39" y="52"/>
                </a:lnTo>
                <a:lnTo>
                  <a:pt x="39" y="21"/>
                </a:lnTo>
                <a:lnTo>
                  <a:pt x="39" y="14"/>
                </a:lnTo>
                <a:lnTo>
                  <a:pt x="46" y="12"/>
                </a:lnTo>
                <a:lnTo>
                  <a:pt x="58" y="7"/>
                </a:lnTo>
                <a:lnTo>
                  <a:pt x="69" y="5"/>
                </a:lnTo>
                <a:lnTo>
                  <a:pt x="82" y="2"/>
                </a:lnTo>
                <a:lnTo>
                  <a:pt x="96" y="1"/>
                </a:lnTo>
                <a:lnTo>
                  <a:pt x="110" y="0"/>
                </a:lnTo>
                <a:lnTo>
                  <a:pt x="125" y="0"/>
                </a:lnTo>
                <a:lnTo>
                  <a:pt x="139" y="1"/>
                </a:lnTo>
                <a:lnTo>
                  <a:pt x="154" y="4"/>
                </a:lnTo>
                <a:lnTo>
                  <a:pt x="184" y="7"/>
                </a:lnTo>
                <a:lnTo>
                  <a:pt x="216" y="14"/>
                </a:lnTo>
                <a:lnTo>
                  <a:pt x="248" y="21"/>
                </a:lnTo>
                <a:lnTo>
                  <a:pt x="281" y="28"/>
                </a:lnTo>
                <a:lnTo>
                  <a:pt x="288" y="31"/>
                </a:lnTo>
                <a:lnTo>
                  <a:pt x="295" y="28"/>
                </a:lnTo>
                <a:lnTo>
                  <a:pt x="328" y="21"/>
                </a:lnTo>
                <a:lnTo>
                  <a:pt x="359" y="14"/>
                </a:lnTo>
                <a:lnTo>
                  <a:pt x="391" y="7"/>
                </a:lnTo>
                <a:lnTo>
                  <a:pt x="422" y="4"/>
                </a:lnTo>
                <a:lnTo>
                  <a:pt x="436" y="1"/>
                </a:lnTo>
                <a:lnTo>
                  <a:pt x="451" y="0"/>
                </a:lnTo>
                <a:lnTo>
                  <a:pt x="465" y="0"/>
                </a:lnTo>
                <a:lnTo>
                  <a:pt x="479" y="1"/>
                </a:lnTo>
                <a:lnTo>
                  <a:pt x="493" y="2"/>
                </a:lnTo>
                <a:lnTo>
                  <a:pt x="506" y="5"/>
                </a:lnTo>
                <a:lnTo>
                  <a:pt x="518" y="7"/>
                </a:lnTo>
                <a:lnTo>
                  <a:pt x="529" y="12"/>
                </a:lnTo>
                <a:lnTo>
                  <a:pt x="537" y="14"/>
                </a:lnTo>
                <a:lnTo>
                  <a:pt x="537" y="21"/>
                </a:lnTo>
                <a:lnTo>
                  <a:pt x="537" y="51"/>
                </a:lnTo>
                <a:close/>
                <a:moveTo>
                  <a:pt x="444" y="268"/>
                </a:moveTo>
                <a:lnTo>
                  <a:pt x="443" y="245"/>
                </a:lnTo>
                <a:lnTo>
                  <a:pt x="440" y="224"/>
                </a:lnTo>
                <a:lnTo>
                  <a:pt x="439" y="202"/>
                </a:lnTo>
                <a:lnTo>
                  <a:pt x="437" y="180"/>
                </a:lnTo>
                <a:lnTo>
                  <a:pt x="425" y="180"/>
                </a:lnTo>
                <a:lnTo>
                  <a:pt x="412" y="179"/>
                </a:lnTo>
                <a:lnTo>
                  <a:pt x="411" y="214"/>
                </a:lnTo>
                <a:lnTo>
                  <a:pt x="411" y="248"/>
                </a:lnTo>
                <a:lnTo>
                  <a:pt x="411" y="282"/>
                </a:lnTo>
                <a:lnTo>
                  <a:pt x="410" y="316"/>
                </a:lnTo>
                <a:lnTo>
                  <a:pt x="404" y="305"/>
                </a:lnTo>
                <a:lnTo>
                  <a:pt x="397" y="296"/>
                </a:lnTo>
                <a:lnTo>
                  <a:pt x="392" y="291"/>
                </a:lnTo>
                <a:lnTo>
                  <a:pt x="386" y="288"/>
                </a:lnTo>
                <a:lnTo>
                  <a:pt x="379" y="284"/>
                </a:lnTo>
                <a:lnTo>
                  <a:pt x="371" y="281"/>
                </a:lnTo>
                <a:lnTo>
                  <a:pt x="366" y="287"/>
                </a:lnTo>
                <a:lnTo>
                  <a:pt x="360" y="292"/>
                </a:lnTo>
                <a:lnTo>
                  <a:pt x="366" y="299"/>
                </a:lnTo>
                <a:lnTo>
                  <a:pt x="371" y="306"/>
                </a:lnTo>
                <a:lnTo>
                  <a:pt x="375" y="314"/>
                </a:lnTo>
                <a:lnTo>
                  <a:pt x="379" y="322"/>
                </a:lnTo>
                <a:lnTo>
                  <a:pt x="385" y="338"/>
                </a:lnTo>
                <a:lnTo>
                  <a:pt x="390" y="353"/>
                </a:lnTo>
                <a:lnTo>
                  <a:pt x="395" y="403"/>
                </a:lnTo>
                <a:lnTo>
                  <a:pt x="403" y="419"/>
                </a:lnTo>
                <a:lnTo>
                  <a:pt x="411" y="434"/>
                </a:lnTo>
                <a:lnTo>
                  <a:pt x="433" y="434"/>
                </a:lnTo>
                <a:lnTo>
                  <a:pt x="454" y="433"/>
                </a:lnTo>
                <a:lnTo>
                  <a:pt x="477" y="432"/>
                </a:lnTo>
                <a:lnTo>
                  <a:pt x="499" y="432"/>
                </a:lnTo>
                <a:lnTo>
                  <a:pt x="504" y="421"/>
                </a:lnTo>
                <a:lnTo>
                  <a:pt x="508" y="412"/>
                </a:lnTo>
                <a:lnTo>
                  <a:pt x="512" y="379"/>
                </a:lnTo>
                <a:lnTo>
                  <a:pt x="517" y="339"/>
                </a:lnTo>
                <a:lnTo>
                  <a:pt x="520" y="301"/>
                </a:lnTo>
                <a:lnTo>
                  <a:pt x="521" y="268"/>
                </a:lnTo>
                <a:lnTo>
                  <a:pt x="510" y="265"/>
                </a:lnTo>
                <a:lnTo>
                  <a:pt x="498" y="262"/>
                </a:lnTo>
                <a:lnTo>
                  <a:pt x="495" y="274"/>
                </a:lnTo>
                <a:lnTo>
                  <a:pt x="493" y="285"/>
                </a:lnTo>
                <a:lnTo>
                  <a:pt x="493" y="276"/>
                </a:lnTo>
                <a:lnTo>
                  <a:pt x="493" y="267"/>
                </a:lnTo>
                <a:lnTo>
                  <a:pt x="492" y="257"/>
                </a:lnTo>
                <a:lnTo>
                  <a:pt x="492" y="248"/>
                </a:lnTo>
                <a:lnTo>
                  <a:pt x="481" y="245"/>
                </a:lnTo>
                <a:lnTo>
                  <a:pt x="470" y="243"/>
                </a:lnTo>
                <a:lnTo>
                  <a:pt x="468" y="248"/>
                </a:lnTo>
                <a:lnTo>
                  <a:pt x="468" y="254"/>
                </a:lnTo>
                <a:lnTo>
                  <a:pt x="467" y="245"/>
                </a:lnTo>
                <a:lnTo>
                  <a:pt x="466" y="237"/>
                </a:lnTo>
                <a:lnTo>
                  <a:pt x="457" y="236"/>
                </a:lnTo>
                <a:lnTo>
                  <a:pt x="446" y="235"/>
                </a:lnTo>
                <a:lnTo>
                  <a:pt x="445" y="251"/>
                </a:lnTo>
                <a:lnTo>
                  <a:pt x="444" y="268"/>
                </a:lnTo>
                <a:lnTo>
                  <a:pt x="444" y="268"/>
                </a:lnTo>
                <a:close/>
                <a:moveTo>
                  <a:pt x="267" y="47"/>
                </a:moveTo>
                <a:lnTo>
                  <a:pt x="237" y="41"/>
                </a:lnTo>
                <a:lnTo>
                  <a:pt x="208" y="34"/>
                </a:lnTo>
                <a:lnTo>
                  <a:pt x="180" y="28"/>
                </a:lnTo>
                <a:lnTo>
                  <a:pt x="152" y="25"/>
                </a:lnTo>
                <a:lnTo>
                  <a:pt x="127" y="22"/>
                </a:lnTo>
                <a:lnTo>
                  <a:pt x="102" y="22"/>
                </a:lnTo>
                <a:lnTo>
                  <a:pt x="92" y="24"/>
                </a:lnTo>
                <a:lnTo>
                  <a:pt x="81" y="25"/>
                </a:lnTo>
                <a:lnTo>
                  <a:pt x="71" y="26"/>
                </a:lnTo>
                <a:lnTo>
                  <a:pt x="61" y="29"/>
                </a:lnTo>
                <a:lnTo>
                  <a:pt x="61" y="351"/>
                </a:lnTo>
                <a:lnTo>
                  <a:pt x="85" y="348"/>
                </a:lnTo>
                <a:lnTo>
                  <a:pt x="109" y="346"/>
                </a:lnTo>
                <a:lnTo>
                  <a:pt x="134" y="348"/>
                </a:lnTo>
                <a:lnTo>
                  <a:pt x="159" y="350"/>
                </a:lnTo>
                <a:lnTo>
                  <a:pt x="183" y="352"/>
                </a:lnTo>
                <a:lnTo>
                  <a:pt x="208" y="357"/>
                </a:lnTo>
                <a:lnTo>
                  <a:pt x="233" y="362"/>
                </a:lnTo>
                <a:lnTo>
                  <a:pt x="257" y="366"/>
                </a:lnTo>
                <a:lnTo>
                  <a:pt x="267" y="369"/>
                </a:lnTo>
                <a:lnTo>
                  <a:pt x="267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Freeform 132">
            <a:extLst>
              <a:ext uri="{FF2B5EF4-FFF2-40B4-BE49-F238E27FC236}">
                <a16:creationId xmlns:a16="http://schemas.microsoft.com/office/drawing/2014/main" id="{DA06D463-F239-495D-A9F9-54D21B147A0B}"/>
              </a:ext>
            </a:extLst>
          </p:cNvPr>
          <p:cNvSpPr>
            <a:spLocks noEditPoints="1"/>
          </p:cNvSpPr>
          <p:nvPr/>
        </p:nvSpPr>
        <p:spPr bwMode="auto">
          <a:xfrm>
            <a:off x="3079684" y="2705536"/>
            <a:ext cx="428230" cy="430382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3">
            <a:extLst>
              <a:ext uri="{FF2B5EF4-FFF2-40B4-BE49-F238E27FC236}">
                <a16:creationId xmlns:a16="http://schemas.microsoft.com/office/drawing/2014/main" id="{59449924-4BAB-4D4A-8539-F7818794DDE2}"/>
              </a:ext>
            </a:extLst>
          </p:cNvPr>
          <p:cNvSpPr/>
          <p:nvPr/>
        </p:nvSpPr>
        <p:spPr bwMode="auto">
          <a:xfrm>
            <a:off x="3129178" y="2647434"/>
            <a:ext cx="469116" cy="406711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2">
            <a:extLst>
              <a:ext uri="{FF2B5EF4-FFF2-40B4-BE49-F238E27FC236}">
                <a16:creationId xmlns:a16="http://schemas.microsoft.com/office/drawing/2014/main" id="{43EAE2C5-2D0C-4086-BFF2-012A6B825BF2}"/>
              </a:ext>
            </a:extLst>
          </p:cNvPr>
          <p:cNvSpPr>
            <a:spLocks noEditPoints="1"/>
          </p:cNvSpPr>
          <p:nvPr/>
        </p:nvSpPr>
        <p:spPr bwMode="auto">
          <a:xfrm>
            <a:off x="4064428" y="4063960"/>
            <a:ext cx="428230" cy="430382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33">
            <a:extLst>
              <a:ext uri="{FF2B5EF4-FFF2-40B4-BE49-F238E27FC236}">
                <a16:creationId xmlns:a16="http://schemas.microsoft.com/office/drawing/2014/main" id="{9DA81C0E-8889-4C24-A278-EBF66830D74B}"/>
              </a:ext>
            </a:extLst>
          </p:cNvPr>
          <p:cNvSpPr/>
          <p:nvPr/>
        </p:nvSpPr>
        <p:spPr bwMode="auto">
          <a:xfrm>
            <a:off x="4113922" y="4005858"/>
            <a:ext cx="469116" cy="406711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32">
            <a:extLst>
              <a:ext uri="{FF2B5EF4-FFF2-40B4-BE49-F238E27FC236}">
                <a16:creationId xmlns:a16="http://schemas.microsoft.com/office/drawing/2014/main" id="{660C7CF5-AF0C-4DB1-B80F-FE4E1688DEBD}"/>
              </a:ext>
            </a:extLst>
          </p:cNvPr>
          <p:cNvSpPr>
            <a:spLocks noEditPoints="1"/>
          </p:cNvSpPr>
          <p:nvPr/>
        </p:nvSpPr>
        <p:spPr bwMode="auto">
          <a:xfrm>
            <a:off x="5609692" y="4787952"/>
            <a:ext cx="428230" cy="430382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3">
            <a:extLst>
              <a:ext uri="{FF2B5EF4-FFF2-40B4-BE49-F238E27FC236}">
                <a16:creationId xmlns:a16="http://schemas.microsoft.com/office/drawing/2014/main" id="{69C2E0ED-B320-47A0-B854-2E35EBB4B298}"/>
              </a:ext>
            </a:extLst>
          </p:cNvPr>
          <p:cNvSpPr/>
          <p:nvPr/>
        </p:nvSpPr>
        <p:spPr bwMode="auto">
          <a:xfrm>
            <a:off x="5659186" y="4729850"/>
            <a:ext cx="469116" cy="406711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2">
            <a:extLst>
              <a:ext uri="{FF2B5EF4-FFF2-40B4-BE49-F238E27FC236}">
                <a16:creationId xmlns:a16="http://schemas.microsoft.com/office/drawing/2014/main" id="{6FD6A3EF-7063-467C-B56C-8B3A15B84AD1}"/>
              </a:ext>
            </a:extLst>
          </p:cNvPr>
          <p:cNvSpPr>
            <a:spLocks noEditPoints="1"/>
          </p:cNvSpPr>
          <p:nvPr/>
        </p:nvSpPr>
        <p:spPr bwMode="auto">
          <a:xfrm>
            <a:off x="8135788" y="2682832"/>
            <a:ext cx="428230" cy="430382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33">
            <a:extLst>
              <a:ext uri="{FF2B5EF4-FFF2-40B4-BE49-F238E27FC236}">
                <a16:creationId xmlns:a16="http://schemas.microsoft.com/office/drawing/2014/main" id="{FFAF38A7-94FE-49B2-BAF5-8307F20B9079}"/>
              </a:ext>
            </a:extLst>
          </p:cNvPr>
          <p:cNvSpPr/>
          <p:nvPr/>
        </p:nvSpPr>
        <p:spPr bwMode="auto">
          <a:xfrm>
            <a:off x="8185282" y="2624730"/>
            <a:ext cx="469116" cy="406711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32">
            <a:extLst>
              <a:ext uri="{FF2B5EF4-FFF2-40B4-BE49-F238E27FC236}">
                <a16:creationId xmlns:a16="http://schemas.microsoft.com/office/drawing/2014/main" id="{1373FC4D-F769-4CC7-8465-643B5F5F7A80}"/>
              </a:ext>
            </a:extLst>
          </p:cNvPr>
          <p:cNvSpPr>
            <a:spLocks noEditPoints="1"/>
          </p:cNvSpPr>
          <p:nvPr/>
        </p:nvSpPr>
        <p:spPr bwMode="auto">
          <a:xfrm>
            <a:off x="7170500" y="4098988"/>
            <a:ext cx="428230" cy="430382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33">
            <a:extLst>
              <a:ext uri="{FF2B5EF4-FFF2-40B4-BE49-F238E27FC236}">
                <a16:creationId xmlns:a16="http://schemas.microsoft.com/office/drawing/2014/main" id="{63AF0074-6811-45E9-8069-BFA2B63CC619}"/>
              </a:ext>
            </a:extLst>
          </p:cNvPr>
          <p:cNvSpPr/>
          <p:nvPr/>
        </p:nvSpPr>
        <p:spPr bwMode="auto">
          <a:xfrm>
            <a:off x="7219994" y="4040886"/>
            <a:ext cx="469116" cy="406711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4E97604-42C5-4A8E-96DC-FD21CC14AA4F}"/>
              </a:ext>
            </a:extLst>
          </p:cNvPr>
          <p:cNvSpPr/>
          <p:nvPr/>
        </p:nvSpPr>
        <p:spPr>
          <a:xfrm>
            <a:off x="2317477" y="4293890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数字型</a:t>
            </a:r>
            <a:endParaRPr lang="zh-CN" altLang="en-US" sz="2135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EFD2E30-3FF7-45AB-9859-77D92DEBE8A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3224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227450"/>
            <a:ext cx="105851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布尔型的应用场景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：用程序表示一件事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或者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失败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，或表示一个条件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不成立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41244E-B31C-4DDA-AE17-CB6F19E3F57F}"/>
              </a:ext>
            </a:extLst>
          </p:cNvPr>
          <p:cNvSpPr txBox="1"/>
          <p:nvPr/>
        </p:nvSpPr>
        <p:spPr>
          <a:xfrm>
            <a:off x="1054646" y="1947530"/>
            <a:ext cx="106401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中布尔型数据用于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逻辑判断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，它有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取值：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9415A0-3E0D-4468-8122-FA3FAF999CE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644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197546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声明变量并赋值布尔型数据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16357A-CCDF-4670-94BD-B09C6169F556}"/>
              </a:ext>
            </a:extLst>
          </p:cNvPr>
          <p:cNvSpPr txBox="1"/>
          <p:nvPr/>
        </p:nvSpPr>
        <p:spPr>
          <a:xfrm>
            <a:off x="3574926" y="2421682"/>
            <a:ext cx="3600400" cy="103598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flag1 = true;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flag2 = false;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8A8686-380A-4C8C-9031-F85FF813FB54}"/>
              </a:ext>
            </a:extLst>
          </p:cNvPr>
          <p:cNvSpPr txBox="1"/>
          <p:nvPr/>
        </p:nvSpPr>
        <p:spPr>
          <a:xfrm>
            <a:off x="1702718" y="4797946"/>
            <a:ext cx="9405769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中严格区分大小写，因此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值只有全部为小写时才表示布尔型。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87DCC42-91F9-454F-9182-A18B7730F5E2}"/>
              </a:ext>
            </a:extLst>
          </p:cNvPr>
          <p:cNvSpPr/>
          <p:nvPr/>
        </p:nvSpPr>
        <p:spPr>
          <a:xfrm>
            <a:off x="1280807" y="4665673"/>
            <a:ext cx="10009112" cy="8523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2" name="流程图: 资料带 11">
            <a:extLst>
              <a:ext uri="{FF2B5EF4-FFF2-40B4-BE49-F238E27FC236}">
                <a16:creationId xmlns:a16="http://schemas.microsoft.com/office/drawing/2014/main" id="{1F46FFFD-A817-4CF4-8A19-95013D5C9A15}"/>
              </a:ext>
            </a:extLst>
          </p:cNvPr>
          <p:cNvSpPr/>
          <p:nvPr/>
        </p:nvSpPr>
        <p:spPr>
          <a:xfrm>
            <a:off x="1081819" y="4449649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BE12AD-34F6-4029-909B-7DB74E290BB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623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D8C27B-EF0A-4067-902A-70974054279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BA0253-0E7C-4957-AA90-47AFC675778A}"/>
              </a:ext>
            </a:extLst>
          </p:cNvPr>
          <p:cNvGrpSpPr/>
          <p:nvPr/>
        </p:nvGrpSpPr>
        <p:grpSpPr bwMode="auto">
          <a:xfrm>
            <a:off x="4899446" y="1967405"/>
            <a:ext cx="5300215" cy="3406605"/>
            <a:chOff x="3403599" y="2421469"/>
            <a:chExt cx="5040490" cy="2726268"/>
          </a:xfrm>
        </p:grpSpPr>
        <p:sp>
          <p:nvSpPr>
            <p:cNvPr id="7" name="圆角矩形标注 11">
              <a:extLst>
                <a:ext uri="{FF2B5EF4-FFF2-40B4-BE49-F238E27FC236}">
                  <a16:creationId xmlns:a16="http://schemas.microsoft.com/office/drawing/2014/main" id="{41F2514A-3440-408D-BB26-6241E82993A4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D62BCA29-BFA2-4FB6-86DC-EBADCD929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378698C-9381-4E8B-976D-82DB41379944}"/>
              </a:ext>
            </a:extLst>
          </p:cNvPr>
          <p:cNvSpPr txBox="1"/>
          <p:nvPr/>
        </p:nvSpPr>
        <p:spPr>
          <a:xfrm>
            <a:off x="5303118" y="2377306"/>
            <a:ext cx="45803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JavaScript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中的</a:t>
            </a:r>
            <a:r>
              <a:rPr lang="zh-CN" altLang="zh-CN" sz="2000" dirty="0">
                <a:solidFill>
                  <a:srgbClr val="1369B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数字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可以分为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整数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浮点数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zh-CN" altLang="zh-CN" sz="2000" dirty="0" smtClean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可以</a:t>
            </a:r>
            <a:r>
              <a:rPr lang="zh-CN" altLang="en-US" sz="2000" dirty="0" smtClean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表示</a:t>
            </a:r>
            <a:r>
              <a:rPr lang="zh-CN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），它们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同属于</a:t>
            </a:r>
            <a:r>
              <a:rPr lang="zh-CN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，在数字前面还可以添加“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”符号表示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负数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，添加“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”符号表示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正数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（通常情况下省略“</a:t>
            </a:r>
            <a:r>
              <a:rPr lang="en-US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zh-CN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”）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一般情况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表示，除此之外还可以使用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八进制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十六进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制表示。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C9126E-3B79-4584-8DFB-19484082A295}"/>
              </a:ext>
            </a:extLst>
          </p:cNvPr>
          <p:cNvSpPr txBox="1"/>
          <p:nvPr/>
        </p:nvSpPr>
        <p:spPr>
          <a:xfrm>
            <a:off x="1040299" y="2294740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个变量，分别赋值为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八进制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十六进制的整数，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13F4B9-C4A3-4163-9384-AECFF762958A}"/>
              </a:ext>
            </a:extLst>
          </p:cNvPr>
          <p:cNvSpPr txBox="1"/>
          <p:nvPr/>
        </p:nvSpPr>
        <p:spPr>
          <a:xfrm>
            <a:off x="2422798" y="3329909"/>
            <a:ext cx="7200800" cy="14976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oct = 032;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八进制表示的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26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dec = 26;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十进制数表示的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26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hex = 0x1a;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十六进制数表示的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26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AD277E-35C9-4A62-985E-7A71E2E790A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9672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671692"/>
            <a:ext cx="10585176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浮点数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的两种表示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：数学中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的写法。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科学记数法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数字表示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成一个数与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次幂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相乘的形式，程序中使用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（或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）后面跟一个数字的方式表示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次幂。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6C585-3535-4B31-8CDA-B7D27633A5B5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4880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200698"/>
            <a:ext cx="10585176" cy="71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科学记数法格式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浮点数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608282-E533-4D95-B470-919CFAAAB0D8}"/>
              </a:ext>
            </a:extLst>
          </p:cNvPr>
          <p:cNvSpPr txBox="1"/>
          <p:nvPr/>
        </p:nvSpPr>
        <p:spPr>
          <a:xfrm>
            <a:off x="3718942" y="2203329"/>
            <a:ext cx="3960440" cy="28826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标准格式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fnum1 = -7.26;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fnum2 = 7.26;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科学记数法格式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fnum3 = 3.14E6;	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fnum4 = 8.96E-3;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309D29-9C6E-4E60-BF2E-EB7229BD02A1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6405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20738" y="1261046"/>
            <a:ext cx="10585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数据时，当前系统允许的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最大值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最小值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通过如下代码查询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608282-E533-4D95-B470-919CFAAAB0D8}"/>
              </a:ext>
            </a:extLst>
          </p:cNvPr>
          <p:cNvSpPr txBox="1"/>
          <p:nvPr/>
        </p:nvSpPr>
        <p:spPr>
          <a:xfrm>
            <a:off x="2820938" y="2485182"/>
            <a:ext cx="6120680" cy="19593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最大值：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1.7976931348623157e+308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Number.MAX_VALUE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最小值：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5e-324 	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Number.MIN_VALUE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711688-0C86-4BD8-9423-D0A117E5FDB4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0198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486694" y="2133650"/>
            <a:ext cx="9721080" cy="688075"/>
            <a:chOff x="978872" y="1800500"/>
            <a:chExt cx="5471124" cy="515937"/>
          </a:xfrm>
        </p:grpSpPr>
        <p:sp>
          <p:nvSpPr>
            <p:cNvPr id="81" name="Pentagon 3"/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选择结构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语句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根据需求选择合适的选择结构语句</a:t>
              </a: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483135" y="3103873"/>
            <a:ext cx="9709797" cy="685961"/>
            <a:chOff x="978872" y="2570436"/>
            <a:chExt cx="5437064" cy="514351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循环结构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语句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，能够根据需求选择合适的循环结构语句</a:t>
              </a: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77223" y="4071981"/>
            <a:ext cx="9698457" cy="688077"/>
            <a:chOff x="978872" y="3338787"/>
            <a:chExt cx="5437064" cy="515938"/>
          </a:xfrm>
        </p:grpSpPr>
        <p:sp>
          <p:nvSpPr>
            <p:cNvPr id="8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跳转语句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，能够实现程序中的流程跳转</a:t>
              </a: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5B7ECE-9BF9-4306-B06D-44E3051C7EF5}"/>
              </a:ext>
            </a:extLst>
          </p:cNvPr>
          <p:cNvGrpSpPr/>
          <p:nvPr/>
        </p:nvGrpSpPr>
        <p:grpSpPr>
          <a:xfrm>
            <a:off x="1480067" y="5042205"/>
            <a:ext cx="9698457" cy="688077"/>
            <a:chOff x="978872" y="3338787"/>
            <a:chExt cx="5437064" cy="515938"/>
          </a:xfrm>
        </p:grpSpPr>
        <p:sp>
          <p:nvSpPr>
            <p:cNvPr id="13" name="Pentagon 6">
              <a:extLst>
                <a:ext uri="{FF2B5EF4-FFF2-40B4-BE49-F238E27FC236}">
                  <a16:creationId xmlns:a16="http://schemas.microsoft.com/office/drawing/2014/main" id="{ADA22A8C-8DFB-42FF-8563-7E9702ECEAE7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循环嵌套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，能够根据程序需要使用循环嵌套语句</a:t>
              </a:r>
            </a:p>
          </p:txBody>
        </p:sp>
        <p:sp>
          <p:nvSpPr>
            <p:cNvPr id="14" name="MH_Others_1">
              <a:extLst>
                <a:ext uri="{FF2B5EF4-FFF2-40B4-BE49-F238E27FC236}">
                  <a16:creationId xmlns:a16="http://schemas.microsoft.com/office/drawing/2014/main" id="{75984091-CA7D-486E-9BDD-4ADCCDD4BD5C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22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是指计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表示文本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的一系列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单引号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''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双引号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""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）来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标注字符串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608282-E533-4D95-B470-919CFAAAB0D8}"/>
              </a:ext>
            </a:extLst>
          </p:cNvPr>
          <p:cNvSpPr txBox="1"/>
          <p:nvPr/>
        </p:nvSpPr>
        <p:spPr>
          <a:xfrm>
            <a:off x="1702718" y="3141762"/>
            <a:ext cx="8640960" cy="28826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单引号字符串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num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'';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表示空字符串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slogan = '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双引号字符串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total = "";	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表示空字符串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str = "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知识就是力量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表示字符串“知识就是力量”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CE5D72-7088-4789-9890-7F9CC766A120}"/>
              </a:ext>
            </a:extLst>
          </p:cNvPr>
          <p:cNvSpPr txBox="1"/>
          <p:nvPr/>
        </p:nvSpPr>
        <p:spPr>
          <a:xfrm>
            <a:off x="1040299" y="2294740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声明变量并赋值字符串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EF3C51-5568-4824-81E4-20055E7D7CD0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3740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982638" y="1411752"/>
            <a:ext cx="10585176" cy="2666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单、双引号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嵌套使用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嵌套使用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时有以下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两种特殊情况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\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在单引号中使用单引号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在双引号中使用双引号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20D785-FF17-4B2B-AC04-BC96F39811E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8656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71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单、双引号嵌套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CCEDD7-47B8-433E-A9C1-C52717976A47}"/>
              </a:ext>
            </a:extLst>
          </p:cNvPr>
          <p:cNvSpPr txBox="1"/>
          <p:nvPr/>
        </p:nvSpPr>
        <p:spPr>
          <a:xfrm>
            <a:off x="1630710" y="1989634"/>
            <a:ext cx="8784976" cy="380873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单引号中包含双引号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color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'"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red"blue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字符串内容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red"blue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双引号中包含单引号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food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"'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pizza'bread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字符串内容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pizza'bread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单引号中包含单引号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say1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'I\'m …'; 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字符串内容为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I'm ...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双引号中包含双引号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say2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"\"Tom\"";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字符串内容为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"Tom"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AEEA84-2190-4C30-9128-A397265A683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9765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转义字符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2D9E032-3ACE-4053-B5BF-09A503F76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2613"/>
              </p:ext>
            </p:extLst>
          </p:nvPr>
        </p:nvGraphicFramePr>
        <p:xfrm>
          <a:off x="1218118" y="1773610"/>
          <a:ext cx="9721080" cy="437596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7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292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</a:tblGrid>
              <a:tr h="340385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转义字符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含义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\'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一个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单引号字符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\''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一个双引号字符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\n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换行符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\t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水平制表符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\f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换页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\b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退格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</a:t>
                      </a:r>
                      <a:r>
                        <a:rPr lang="en-US" altLang="zh-CN" sz="18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xhh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由两</a:t>
                      </a: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十六</a:t>
                      </a: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进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制数字</a:t>
                      </a:r>
                      <a:r>
                        <a:rPr lang="en-US" altLang="zh-CN" sz="18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hh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表示的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ISO-8859-1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字符。如“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\x61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”表示“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\v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垂直制表符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\r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95831"/>
                  </a:ext>
                </a:extLst>
              </a:tr>
              <a:tr h="291759">
                <a:tc vMerge="1"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readAsDataURL()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回车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22124"/>
                  </a:ext>
                </a:extLst>
              </a:tr>
              <a:tr h="340385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\\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反斜线“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230"/>
                  </a:ext>
                </a:extLst>
              </a:tr>
              <a:tr h="340385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\0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空字符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84025"/>
                  </a:ext>
                </a:extLst>
              </a:tr>
              <a:tr h="340385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</a:t>
                      </a:r>
                      <a:r>
                        <a:rPr lang="en-US" altLang="zh-CN" sz="18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uhhhh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由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十六</a:t>
                      </a:r>
                      <a:r>
                        <a:rPr lang="zh-CN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进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制数字</a:t>
                      </a:r>
                      <a:r>
                        <a:rPr lang="en-US" altLang="zh-CN" sz="1800" b="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hhhh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表示的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Unicode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字符。如“</a:t>
                      </a:r>
                      <a:r>
                        <a:rPr lang="en-US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\u597d</a:t>
                      </a:r>
                      <a:r>
                        <a:rPr lang="zh-CN" altLang="zh-CN" sz="18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”表示“好”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412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CF239E5-3C1B-4759-9838-301096683B15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810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269554"/>
            <a:ext cx="10585176" cy="71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只有一个特殊的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变量未指向任何对象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CE5D72-7088-4789-9890-7F9CC766A120}"/>
              </a:ext>
            </a:extLst>
          </p:cNvPr>
          <p:cNvSpPr txBox="1"/>
          <p:nvPr/>
        </p:nvSpPr>
        <p:spPr>
          <a:xfrm>
            <a:off x="1015169" y="1925507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声明变量并赋值为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8EBEE99-322C-4432-BDF5-BF815F278801}"/>
              </a:ext>
            </a:extLst>
          </p:cNvPr>
          <p:cNvSpPr txBox="1"/>
          <p:nvPr/>
        </p:nvSpPr>
        <p:spPr>
          <a:xfrm>
            <a:off x="2854846" y="2897861"/>
            <a:ext cx="6408712" cy="103598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 = null;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ACD818-0528-4CC8-9B6B-903361C8BFD3}"/>
              </a:ext>
            </a:extLst>
          </p:cNvPr>
          <p:cNvSpPr txBox="1"/>
          <p:nvPr/>
        </p:nvSpPr>
        <p:spPr>
          <a:xfrm>
            <a:off x="1990750" y="4946394"/>
            <a:ext cx="9405769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语法对大小写敏感，因此变量的值只有是小写的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时才表示空型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CF70C46-2346-44DD-8DCA-94879C66DED7}"/>
              </a:ext>
            </a:extLst>
          </p:cNvPr>
          <p:cNvSpPr/>
          <p:nvPr/>
        </p:nvSpPr>
        <p:spPr>
          <a:xfrm>
            <a:off x="1280807" y="4801945"/>
            <a:ext cx="10009112" cy="8600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流程图: 资料带 10">
            <a:extLst>
              <a:ext uri="{FF2B5EF4-FFF2-40B4-BE49-F238E27FC236}">
                <a16:creationId xmlns:a16="http://schemas.microsoft.com/office/drawing/2014/main" id="{FF7A4103-5EA2-40E4-B4CE-423D7416B2C3}"/>
              </a:ext>
            </a:extLst>
          </p:cNvPr>
          <p:cNvSpPr/>
          <p:nvPr/>
        </p:nvSpPr>
        <p:spPr>
          <a:xfrm>
            <a:off x="1081819" y="4585921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425291-1BE1-4237-A303-9659AEDB3A4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34439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未定义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只有一个特殊的值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，表示声明的变量还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未被赋值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15797B-B41C-4EF7-8B48-089504D28741}"/>
              </a:ext>
            </a:extLst>
          </p:cNvPr>
          <p:cNvSpPr txBox="1"/>
          <p:nvPr/>
        </p:nvSpPr>
        <p:spPr>
          <a:xfrm>
            <a:off x="2494806" y="2781722"/>
            <a:ext cx="6984776" cy="103598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3B6646-689B-46A4-A6A0-D45301B95D59}"/>
              </a:ext>
            </a:extLst>
          </p:cNvPr>
          <p:cNvSpPr txBox="1"/>
          <p:nvPr/>
        </p:nvSpPr>
        <p:spPr>
          <a:xfrm>
            <a:off x="1040299" y="1773610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声明变量并赋值为未定义型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190060-772E-44E1-908F-EE238DE701A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26216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D9206D6-53D6-40B8-B917-F130E24D70D9}"/>
              </a:ext>
            </a:extLst>
          </p:cNvPr>
          <p:cNvSpPr txBox="1"/>
          <p:nvPr/>
        </p:nvSpPr>
        <p:spPr>
          <a:xfrm>
            <a:off x="1342678" y="2205658"/>
            <a:ext cx="1000911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有以下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个特殊值。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Infinity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（无穷大）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-Infinity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（无穷小）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Not a Number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，非数字）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5ECFB3-A815-45EB-B8AE-8079ECFED1FC}"/>
              </a:ext>
            </a:extLst>
          </p:cNvPr>
          <p:cNvSpPr/>
          <p:nvPr/>
        </p:nvSpPr>
        <p:spPr>
          <a:xfrm>
            <a:off x="2181898" y="1262275"/>
            <a:ext cx="3769293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FAFD6C-DD42-4F42-9948-4CCA143CD2AC}"/>
              </a:ext>
            </a:extLst>
          </p:cNvPr>
          <p:cNvSpPr/>
          <p:nvPr/>
        </p:nvSpPr>
        <p:spPr>
          <a:xfrm>
            <a:off x="604037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9FBAD48-0AB7-49BF-B655-1C0050BC8BEC}"/>
              </a:ext>
            </a:extLst>
          </p:cNvPr>
          <p:cNvSpPr/>
          <p:nvPr/>
        </p:nvSpPr>
        <p:spPr>
          <a:xfrm>
            <a:off x="622810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形 17" descr="讲故事">
            <a:extLst>
              <a:ext uri="{FF2B5EF4-FFF2-40B4-BE49-F238E27FC236}">
                <a16:creationId xmlns:a16="http://schemas.microsoft.com/office/drawing/2014/main" id="{C72D7141-45AA-46DC-BDE0-13066A5C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7AD972-3AC0-4720-8FB2-56B229B243D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388616-4107-4420-A65D-C8C0B9E9849B}"/>
              </a:ext>
            </a:extLst>
          </p:cNvPr>
          <p:cNvSpPr txBox="1"/>
          <p:nvPr/>
        </p:nvSpPr>
        <p:spPr>
          <a:xfrm>
            <a:off x="2291860" y="1413570"/>
            <a:ext cx="3623334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数字型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中的特殊值</a:t>
            </a:r>
          </a:p>
        </p:txBody>
      </p:sp>
    </p:spTree>
    <p:extLst>
      <p:ext uri="{BB962C8B-B14F-4D97-AF65-F5344CB8AC3E}">
        <p14:creationId xmlns:p14="http://schemas.microsoft.com/office/powerpoint/2010/main" val="20098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D9206D6-53D6-40B8-B917-F130E24D70D9}"/>
              </a:ext>
            </a:extLst>
          </p:cNvPr>
          <p:cNvSpPr txBox="1"/>
          <p:nvPr/>
        </p:nvSpPr>
        <p:spPr>
          <a:xfrm>
            <a:off x="1342678" y="2205658"/>
            <a:ext cx="10009112" cy="65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获取特殊值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7C6DB0-F911-4634-9736-79578FCB277F}"/>
              </a:ext>
            </a:extLst>
          </p:cNvPr>
          <p:cNvSpPr txBox="1"/>
          <p:nvPr/>
        </p:nvSpPr>
        <p:spPr>
          <a:xfrm>
            <a:off x="1440159" y="3185893"/>
            <a:ext cx="9335567" cy="14976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Number.MAX_VALUE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* 2);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Infinity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Number.MIN_VALUE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* 2);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-Infinity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console.log('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aaa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- 2);	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7C2D58-BEEB-4212-84A8-6B944859B1EC}"/>
              </a:ext>
            </a:extLst>
          </p:cNvPr>
          <p:cNvSpPr/>
          <p:nvPr/>
        </p:nvSpPr>
        <p:spPr>
          <a:xfrm>
            <a:off x="2181898" y="1262275"/>
            <a:ext cx="3769293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388616-4107-4420-A65D-C8C0B9E9849B}"/>
              </a:ext>
            </a:extLst>
          </p:cNvPr>
          <p:cNvSpPr txBox="1"/>
          <p:nvPr/>
        </p:nvSpPr>
        <p:spPr>
          <a:xfrm>
            <a:off x="2291860" y="1413570"/>
            <a:ext cx="3623334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数字型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中的特殊值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5493C9-B007-4F6F-B3F1-768BC14CB5C8}"/>
              </a:ext>
            </a:extLst>
          </p:cNvPr>
          <p:cNvSpPr/>
          <p:nvPr/>
        </p:nvSpPr>
        <p:spPr>
          <a:xfrm>
            <a:off x="604037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A41C97-815F-4DCE-810D-154F7A46DFCD}"/>
              </a:ext>
            </a:extLst>
          </p:cNvPr>
          <p:cNvSpPr/>
          <p:nvPr/>
        </p:nvSpPr>
        <p:spPr>
          <a:xfrm>
            <a:off x="622810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形 19" descr="讲故事">
            <a:extLst>
              <a:ext uri="{FF2B5EF4-FFF2-40B4-BE49-F238E27FC236}">
                <a16:creationId xmlns:a16="http://schemas.microsoft.com/office/drawing/2014/main" id="{41D1AE5C-70A3-44BB-8797-A57D7405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85A769-B58F-417C-A9A6-1F1D3C20BF6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16231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D9206D6-53D6-40B8-B917-F130E24D70D9}"/>
              </a:ext>
            </a:extLst>
          </p:cNvPr>
          <p:cNvSpPr txBox="1"/>
          <p:nvPr/>
        </p:nvSpPr>
        <p:spPr>
          <a:xfrm>
            <a:off x="1342678" y="2205658"/>
            <a:ext cx="100091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想要判断一个变量的值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是否为数字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isNaN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进行判断，返回结果为布尔值，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表示变量的值不是数字，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表示变量的值是数字，示例代码如下。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7C6DB0-F911-4634-9736-79578FCB277F}"/>
              </a:ext>
            </a:extLst>
          </p:cNvPr>
          <p:cNvSpPr txBox="1"/>
          <p:nvPr/>
        </p:nvSpPr>
        <p:spPr>
          <a:xfrm>
            <a:off x="1440159" y="3501802"/>
            <a:ext cx="8471471" cy="103874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console.log(isNaN2(2));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结果：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isNaN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aaa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'));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7C2D58-BEEB-4212-84A8-6B944859B1EC}"/>
              </a:ext>
            </a:extLst>
          </p:cNvPr>
          <p:cNvSpPr/>
          <p:nvPr/>
        </p:nvSpPr>
        <p:spPr>
          <a:xfrm>
            <a:off x="2181898" y="1262275"/>
            <a:ext cx="3769293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388616-4107-4420-A65D-C8C0B9E9849B}"/>
              </a:ext>
            </a:extLst>
          </p:cNvPr>
          <p:cNvSpPr txBox="1"/>
          <p:nvPr/>
        </p:nvSpPr>
        <p:spPr>
          <a:xfrm>
            <a:off x="2291860" y="1413570"/>
            <a:ext cx="3623334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数字型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中的特殊值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5493C9-B007-4F6F-B3F1-768BC14CB5C8}"/>
              </a:ext>
            </a:extLst>
          </p:cNvPr>
          <p:cNvSpPr/>
          <p:nvPr/>
        </p:nvSpPr>
        <p:spPr>
          <a:xfrm>
            <a:off x="604037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A41C97-815F-4DCE-810D-154F7A46DFCD}"/>
              </a:ext>
            </a:extLst>
          </p:cNvPr>
          <p:cNvSpPr/>
          <p:nvPr/>
        </p:nvSpPr>
        <p:spPr>
          <a:xfrm>
            <a:off x="622810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形 19" descr="讲故事">
            <a:extLst>
              <a:ext uri="{FF2B5EF4-FFF2-40B4-BE49-F238E27FC236}">
                <a16:creationId xmlns:a16="http://schemas.microsoft.com/office/drawing/2014/main" id="{41D1AE5C-70A3-44BB-8797-A57D7405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85A769-B58F-417C-A9A6-1F1D3C20BF6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常用的基本数据类型</a:t>
            </a:r>
          </a:p>
        </p:txBody>
      </p:sp>
    </p:spTree>
    <p:extLst>
      <p:ext uri="{BB962C8B-B14F-4D97-AF65-F5344CB8AC3E}">
        <p14:creationId xmlns:p14="http://schemas.microsoft.com/office/powerpoint/2010/main" val="12075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数据类型检测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，能够检测变量的数据类型是否符合预期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0736D3D-5A00-4E25-B9BF-C10237628CF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数据类型检测</a:t>
            </a:r>
          </a:p>
        </p:txBody>
      </p:sp>
    </p:spTree>
    <p:extLst>
      <p:ext uri="{BB962C8B-B14F-4D97-AF65-F5344CB8AC3E}">
        <p14:creationId xmlns:p14="http://schemas.microsoft.com/office/powerpoint/2010/main" val="38208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910630" y="2840163"/>
            <a:ext cx="10269847" cy="14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任何一门语言，都需要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这门语言的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基本语法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也不例外。只有掌握了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，才能游刃有余地学习后续内容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。本章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将针对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流程控制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基本语法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进行详细讲解。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5">
            <a:extLst>
              <a:ext uri="{FF2B5EF4-FFF2-40B4-BE49-F238E27FC236}">
                <a16:creationId xmlns:a16="http://schemas.microsoft.com/office/drawing/2014/main" id="{AE777DED-9CA8-487C-8F99-374984B2AC02}"/>
              </a:ext>
            </a:extLst>
          </p:cNvPr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在进行数学计算的时候，只有当要进行计算的值是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数据时才可以进行计算，如何判断要进行计算的值是否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为数字型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呢？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F0553F1-9D0E-4E8F-A1E9-D9FA62510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E9E142-B411-4DA9-A7B4-6C405C6B3F3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数据类型检测</a:t>
            </a:r>
          </a:p>
        </p:txBody>
      </p:sp>
    </p:spTree>
    <p:extLst>
      <p:ext uri="{BB962C8B-B14F-4D97-AF65-F5344CB8AC3E}">
        <p14:creationId xmlns:p14="http://schemas.microsoft.com/office/powerpoint/2010/main" val="16858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不确定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值是什么类型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的数据时，可以利用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进行数据类型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检测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操作符以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字符串形式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返回检测结果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41244E-B31C-4DDA-AE17-CB6F19E3F57F}"/>
              </a:ext>
            </a:extLst>
          </p:cNvPr>
          <p:cNvSpPr txBox="1"/>
          <p:nvPr/>
        </p:nvSpPr>
        <p:spPr>
          <a:xfrm>
            <a:off x="1054646" y="2421682"/>
            <a:ext cx="106401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typeof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操作符的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9868C5-AB98-4EB2-8D10-A04CBECD5554}"/>
              </a:ext>
            </a:extLst>
          </p:cNvPr>
          <p:cNvSpPr txBox="1"/>
          <p:nvPr/>
        </p:nvSpPr>
        <p:spPr>
          <a:xfrm>
            <a:off x="3790950" y="3329909"/>
            <a:ext cx="4464496" cy="19593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语法格式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需要类型检测的数据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语法格式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需要类型检测的数据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F179B0-E70B-4B84-89D9-60A87811CF0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数据类型检测</a:t>
            </a:r>
          </a:p>
        </p:txBody>
      </p:sp>
    </p:spTree>
    <p:extLst>
      <p:ext uri="{BB962C8B-B14F-4D97-AF65-F5344CB8AC3E}">
        <p14:creationId xmlns:p14="http://schemas.microsoft.com/office/powerpoint/2010/main" val="41008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数据类型转换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，能够根据实际需求进行数据类型转换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A636960-9EB0-4720-82C5-4C452A396A0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15870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5">
            <a:extLst>
              <a:ext uri="{FF2B5EF4-FFF2-40B4-BE49-F238E27FC236}">
                <a16:creationId xmlns:a16="http://schemas.microsoft.com/office/drawing/2014/main" id="{AE777DED-9CA8-487C-8F99-374984B2AC02}"/>
              </a:ext>
            </a:extLst>
          </p:cNvPr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当参与计算的两个数据的数据类型不同时，如何转换成相同的数据类型呢？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F0553F1-9D0E-4E8F-A1E9-D9FA62510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953E1A-97BB-497D-9B62-5192F782153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34432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F0EF7CE-36AF-4A46-B83E-7DBAAB879BB8}"/>
              </a:ext>
            </a:extLst>
          </p:cNvPr>
          <p:cNvSpPr txBox="1"/>
          <p:nvPr/>
        </p:nvSpPr>
        <p:spPr>
          <a:xfrm>
            <a:off x="1054646" y="1053530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数据类型转换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指的是将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数据类型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转换为另一种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数据类型。</a:t>
            </a:r>
          </a:p>
        </p:txBody>
      </p:sp>
      <p:cxnSp>
        <p:nvCxnSpPr>
          <p:cNvPr id="46" name="直接连接符 41">
            <a:extLst>
              <a:ext uri="{FF2B5EF4-FFF2-40B4-BE49-F238E27FC236}">
                <a16:creationId xmlns:a16="http://schemas.microsoft.com/office/drawing/2014/main" id="{5785EC5A-310C-4FC2-AA2B-E4BE7E9C3E84}"/>
              </a:ext>
            </a:extLst>
          </p:cNvPr>
          <p:cNvCxnSpPr/>
          <p:nvPr/>
        </p:nvCxnSpPr>
        <p:spPr>
          <a:xfrm flipH="1">
            <a:off x="4295006" y="2393544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2">
            <a:extLst>
              <a:ext uri="{FF2B5EF4-FFF2-40B4-BE49-F238E27FC236}">
                <a16:creationId xmlns:a16="http://schemas.microsoft.com/office/drawing/2014/main" id="{637D55BC-BA96-4099-AE48-5A7256D64388}"/>
              </a:ext>
            </a:extLst>
          </p:cNvPr>
          <p:cNvCxnSpPr/>
          <p:nvPr/>
        </p:nvCxnSpPr>
        <p:spPr>
          <a:xfrm flipH="1">
            <a:off x="4295006" y="4134322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3">
            <a:extLst>
              <a:ext uri="{FF2B5EF4-FFF2-40B4-BE49-F238E27FC236}">
                <a16:creationId xmlns:a16="http://schemas.microsoft.com/office/drawing/2014/main" id="{218DAD12-4A99-422D-83E7-054ACB9B1144}"/>
              </a:ext>
            </a:extLst>
          </p:cNvPr>
          <p:cNvCxnSpPr/>
          <p:nvPr/>
        </p:nvCxnSpPr>
        <p:spPr>
          <a:xfrm flipH="1">
            <a:off x="4295006" y="5847398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4">
            <a:extLst>
              <a:ext uri="{FF2B5EF4-FFF2-40B4-BE49-F238E27FC236}">
                <a16:creationId xmlns:a16="http://schemas.microsoft.com/office/drawing/2014/main" id="{E145E2F7-20F9-4318-97D5-5629C9FFED92}"/>
              </a:ext>
            </a:extLst>
          </p:cNvPr>
          <p:cNvCxnSpPr/>
          <p:nvPr/>
        </p:nvCxnSpPr>
        <p:spPr>
          <a:xfrm>
            <a:off x="4295006" y="2393543"/>
            <a:ext cx="0" cy="3434193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3FD5AEF5-62B0-43C4-BD98-63FD65D873F5}"/>
              </a:ext>
            </a:extLst>
          </p:cNvPr>
          <p:cNvSpPr/>
          <p:nvPr/>
        </p:nvSpPr>
        <p:spPr>
          <a:xfrm>
            <a:off x="5488539" y="1861861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3AFEF79-26BD-4241-ABAE-6A717CB953A5}"/>
              </a:ext>
            </a:extLst>
          </p:cNvPr>
          <p:cNvSpPr/>
          <p:nvPr/>
        </p:nvSpPr>
        <p:spPr>
          <a:xfrm>
            <a:off x="5488539" y="3580449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0125531-156D-46AD-B6FE-0FDF597B85D6}"/>
              </a:ext>
            </a:extLst>
          </p:cNvPr>
          <p:cNvSpPr/>
          <p:nvPr/>
        </p:nvSpPr>
        <p:spPr>
          <a:xfrm>
            <a:off x="5488539" y="5273864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6DB35CF-9F0E-4D59-92C7-172B96E157D2}"/>
              </a:ext>
            </a:extLst>
          </p:cNvPr>
          <p:cNvSpPr/>
          <p:nvPr/>
        </p:nvSpPr>
        <p:spPr>
          <a:xfrm>
            <a:off x="5571152" y="3672423"/>
            <a:ext cx="923799" cy="923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Freeform 176">
            <a:extLst>
              <a:ext uri="{FF2B5EF4-FFF2-40B4-BE49-F238E27FC236}">
                <a16:creationId xmlns:a16="http://schemas.microsoft.com/office/drawing/2014/main" id="{055ADD97-BC90-4C93-82AF-F441FCBF06EA}"/>
              </a:ext>
            </a:extLst>
          </p:cNvPr>
          <p:cNvSpPr>
            <a:spLocks noEditPoints="1"/>
          </p:cNvSpPr>
          <p:nvPr/>
        </p:nvSpPr>
        <p:spPr bwMode="auto">
          <a:xfrm>
            <a:off x="5766188" y="3887296"/>
            <a:ext cx="605367" cy="575733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5F0D11C2-8F4F-49B9-AACC-E2FC4C4B10C5}"/>
              </a:ext>
            </a:extLst>
          </p:cNvPr>
          <p:cNvSpPr/>
          <p:nvPr/>
        </p:nvSpPr>
        <p:spPr>
          <a:xfrm>
            <a:off x="5580513" y="1953835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DCB9DA83-8C6E-4ACF-87B1-6A67D9319F53}"/>
              </a:ext>
            </a:extLst>
          </p:cNvPr>
          <p:cNvSpPr/>
          <p:nvPr/>
        </p:nvSpPr>
        <p:spPr>
          <a:xfrm>
            <a:off x="5587534" y="5374010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Freeform 175">
            <a:extLst>
              <a:ext uri="{FF2B5EF4-FFF2-40B4-BE49-F238E27FC236}">
                <a16:creationId xmlns:a16="http://schemas.microsoft.com/office/drawing/2014/main" id="{40240F99-E6EC-48B0-9A77-8C3D7255A5F4}"/>
              </a:ext>
            </a:extLst>
          </p:cNvPr>
          <p:cNvSpPr>
            <a:spLocks noEditPoints="1"/>
          </p:cNvSpPr>
          <p:nvPr/>
        </p:nvSpPr>
        <p:spPr bwMode="auto">
          <a:xfrm>
            <a:off x="5776365" y="5512354"/>
            <a:ext cx="575733" cy="630767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Freeform 168">
            <a:extLst>
              <a:ext uri="{FF2B5EF4-FFF2-40B4-BE49-F238E27FC236}">
                <a16:creationId xmlns:a16="http://schemas.microsoft.com/office/drawing/2014/main" id="{29DA25DE-35D5-405E-AFC2-0AE2E9E88E11}"/>
              </a:ext>
            </a:extLst>
          </p:cNvPr>
          <p:cNvSpPr>
            <a:spLocks noEditPoints="1"/>
          </p:cNvSpPr>
          <p:nvPr/>
        </p:nvSpPr>
        <p:spPr bwMode="auto">
          <a:xfrm>
            <a:off x="5766187" y="2085568"/>
            <a:ext cx="552451" cy="615951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TextBox 33">
            <a:extLst>
              <a:ext uri="{FF2B5EF4-FFF2-40B4-BE49-F238E27FC236}">
                <a16:creationId xmlns:a16="http://schemas.microsoft.com/office/drawing/2014/main" id="{BCF6B5E3-DCC9-47A5-A0A4-068ECF4A6342}"/>
              </a:ext>
            </a:extLst>
          </p:cNvPr>
          <p:cNvSpPr txBox="1"/>
          <p:nvPr/>
        </p:nvSpPr>
        <p:spPr>
          <a:xfrm>
            <a:off x="6862678" y="2277666"/>
            <a:ext cx="40760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8565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8565">
              <a:defRPr sz="2400"/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将数据转换为布尔</a:t>
            </a:r>
            <a:r>
              <a:rPr lang="zh-CN" altLang="en-US" sz="2000" dirty="0" smtClean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型数据</a:t>
            </a:r>
            <a:endParaRPr lang="zh-CN" altLang="en-US" sz="2000" dirty="0">
              <a:solidFill>
                <a:srgbClr val="1369B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TextBox 33">
            <a:extLst>
              <a:ext uri="{FF2B5EF4-FFF2-40B4-BE49-F238E27FC236}">
                <a16:creationId xmlns:a16="http://schemas.microsoft.com/office/drawing/2014/main" id="{D9F51546-A62C-46B0-BA47-B57932C902DA}"/>
              </a:ext>
            </a:extLst>
          </p:cNvPr>
          <p:cNvSpPr txBox="1"/>
          <p:nvPr/>
        </p:nvSpPr>
        <p:spPr>
          <a:xfrm>
            <a:off x="6907780" y="3968469"/>
            <a:ext cx="40760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8565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8565">
              <a:defRPr sz="2400"/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将数据转换</a:t>
            </a:r>
            <a:r>
              <a:rPr lang="zh-CN" altLang="en-US" sz="2000" dirty="0" smtClean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为数字型数据</a:t>
            </a:r>
            <a:endParaRPr lang="zh-CN" altLang="en-US" sz="2000" dirty="0">
              <a:solidFill>
                <a:srgbClr val="1369B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AC048112-17E6-4C1D-B940-65E6FE31FE60}"/>
              </a:ext>
            </a:extLst>
          </p:cNvPr>
          <p:cNvSpPr txBox="1"/>
          <p:nvPr/>
        </p:nvSpPr>
        <p:spPr>
          <a:xfrm>
            <a:off x="6919229" y="5696661"/>
            <a:ext cx="40760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8565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8565">
              <a:defRPr sz="2400"/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 lvl="0" algn="just">
              <a:lnSpc>
                <a:spcPct val="12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将数据转换为字符串</a:t>
            </a:r>
            <a:r>
              <a:rPr lang="zh-CN" altLang="en-US" sz="2000" dirty="0" smtClean="0">
                <a:solidFill>
                  <a:srgbClr val="1369B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型数据</a:t>
            </a:r>
            <a:endParaRPr lang="zh-CN" altLang="en-US" sz="2000" dirty="0">
              <a:solidFill>
                <a:srgbClr val="1369B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66" name="文本框 9">
            <a:extLst>
              <a:ext uri="{FF2B5EF4-FFF2-40B4-BE49-F238E27FC236}">
                <a16:creationId xmlns:a16="http://schemas.microsoft.com/office/drawing/2014/main" id="{D45E67FD-4F8E-4E31-9840-23945A63C18D}"/>
              </a:ext>
            </a:extLst>
          </p:cNvPr>
          <p:cNvSpPr txBox="1"/>
          <p:nvPr/>
        </p:nvSpPr>
        <p:spPr>
          <a:xfrm>
            <a:off x="1201052" y="3917413"/>
            <a:ext cx="3237970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8565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8565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常用的数据类型转换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ED3314E-D989-49CC-8E4D-1D957D7C1D4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5466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7FD2DF7-0E5B-4569-B3DA-21A14A7E4684}"/>
              </a:ext>
            </a:extLst>
          </p:cNvPr>
          <p:cNvGrpSpPr/>
          <p:nvPr/>
        </p:nvGrpSpPr>
        <p:grpSpPr bwMode="auto">
          <a:xfrm>
            <a:off x="4899446" y="1989634"/>
            <a:ext cx="5300215" cy="3406605"/>
            <a:chOff x="3403599" y="2421469"/>
            <a:chExt cx="5040490" cy="2726268"/>
          </a:xfrm>
        </p:grpSpPr>
        <p:sp>
          <p:nvSpPr>
            <p:cNvPr id="16" name="圆角矩形标注 11">
              <a:extLst>
                <a:ext uri="{FF2B5EF4-FFF2-40B4-BE49-F238E27FC236}">
                  <a16:creationId xmlns:a16="http://schemas.microsoft.com/office/drawing/2014/main" id="{2B37CBF6-1850-4C74-9146-ADA22801790C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7" name="矩形 5">
              <a:extLst>
                <a:ext uri="{FF2B5EF4-FFF2-40B4-BE49-F238E27FC236}">
                  <a16:creationId xmlns:a16="http://schemas.microsoft.com/office/drawing/2014/main" id="{F35BA9C3-E98E-415C-94BF-E1641512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311C6E6-ACE1-48CB-A37E-B9C2EE275358}"/>
              </a:ext>
            </a:extLst>
          </p:cNvPr>
          <p:cNvSpPr txBox="1"/>
          <p:nvPr/>
        </p:nvSpPr>
        <p:spPr>
          <a:xfrm>
            <a:off x="5159102" y="2387997"/>
            <a:ext cx="48009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在进行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数据的比较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条件的判断时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，经常需要将数据转换为布尔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型数据，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Boolean()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可以将给定数据转换为布尔型数据，转换时，代表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或者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否定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（如空字符串、数字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）会被转换为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，其余的值会被转换为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A4CD6D-6414-40E3-8842-F1FE8CFCDD9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  <p:pic>
        <p:nvPicPr>
          <p:cNvPr id="9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将数据转换为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布尔型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67C14-CB05-4E2F-B441-A3BC46F7F7D2}"/>
              </a:ext>
            </a:extLst>
          </p:cNvPr>
          <p:cNvSpPr txBox="1"/>
          <p:nvPr/>
        </p:nvSpPr>
        <p:spPr>
          <a:xfrm>
            <a:off x="2134766" y="1989634"/>
            <a:ext cx="7704856" cy="334431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console.log(Boolean(''));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console.log(Boolean(0)); 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console.log(Boolean(null));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console.log(Boolean(undefined));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console.log(Boolean(2)); 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console.log(Boolean('2'));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510DBE-ADB4-4F31-8134-D0622640922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27302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435C8B5-D78F-4127-AA28-86A4844406A3}"/>
              </a:ext>
            </a:extLst>
          </p:cNvPr>
          <p:cNvGrpSpPr/>
          <p:nvPr/>
        </p:nvGrpSpPr>
        <p:grpSpPr bwMode="auto">
          <a:xfrm>
            <a:off x="4899446" y="1989634"/>
            <a:ext cx="5300215" cy="3406605"/>
            <a:chOff x="3403599" y="2421469"/>
            <a:chExt cx="5040490" cy="2726268"/>
          </a:xfrm>
        </p:grpSpPr>
        <p:sp>
          <p:nvSpPr>
            <p:cNvPr id="11" name="圆角矩形标注 11">
              <a:extLst>
                <a:ext uri="{FF2B5EF4-FFF2-40B4-BE49-F238E27FC236}">
                  <a16:creationId xmlns:a16="http://schemas.microsoft.com/office/drawing/2014/main" id="{44F5F4C3-122E-4D2F-A2A7-181EA39E9170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27F6BE3A-03D3-42BC-BF46-C3C72C5E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DFB35F8-AEA3-47DF-A80F-65B481790957}"/>
              </a:ext>
            </a:extLst>
          </p:cNvPr>
          <p:cNvSpPr txBox="1"/>
          <p:nvPr/>
        </p:nvSpPr>
        <p:spPr>
          <a:xfrm>
            <a:off x="5375126" y="2443911"/>
            <a:ext cx="4512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中提供了以下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可以实现将数据转换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为数字型数据。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parseFloat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Number()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FBDE170-90F9-4B70-A374-6AC63560E17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  <p:pic>
        <p:nvPicPr>
          <p:cNvPr id="10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不同类型数据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数据的结果：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B76A9B-8DBE-40E4-986C-628D37734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55849"/>
              </p:ext>
            </p:extLst>
          </p:nvPr>
        </p:nvGraphicFramePr>
        <p:xfrm>
          <a:off x="963182" y="1989635"/>
          <a:ext cx="10532624" cy="3600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5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459">
                  <a:extLst>
                    <a:ext uri="{9D8B030D-6E8A-4147-A177-3AD203B41FA5}">
                      <a16:colId xmlns:a16="http://schemas.microsoft.com/office/drawing/2014/main" val="4059232150"/>
                    </a:ext>
                  </a:extLst>
                </a:gridCol>
                <a:gridCol w="2760459">
                  <a:extLst>
                    <a:ext uri="{9D8B030D-6E8A-4147-A177-3AD203B41FA5}">
                      <a16:colId xmlns:a16="http://schemas.microsoft.com/office/drawing/2014/main" val="1377732442"/>
                    </a:ext>
                  </a:extLst>
                </a:gridCol>
                <a:gridCol w="2760459">
                  <a:extLst>
                    <a:ext uri="{9D8B030D-6E8A-4147-A177-3AD203B41FA5}">
                      <a16:colId xmlns:a16="http://schemas.microsoft.com/office/drawing/2014/main" val="2438636492"/>
                    </a:ext>
                  </a:extLst>
                </a:gridCol>
              </a:tblGrid>
              <a:tr h="513124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待转数据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parseInt()</a:t>
                      </a:r>
                      <a:r>
                        <a:rPr lang="zh-CN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转换结果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parseFloat()</a:t>
                      </a:r>
                      <a:r>
                        <a:rPr lang="zh-CN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转换结果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Number()</a:t>
                      </a:r>
                      <a:r>
                        <a:rPr lang="zh-CN" altLang="zh-CN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转换结果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纯数字字符串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对应</a:t>
                      </a:r>
                      <a:r>
                        <a:rPr lang="zh-CN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的数字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对应</a:t>
                      </a:r>
                      <a:r>
                        <a:rPr lang="zh-CN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的数字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对应</a:t>
                      </a:r>
                      <a:r>
                        <a:rPr lang="zh-CN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的数字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空字符串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null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undefined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false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true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NaN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0BFE666-F360-4B93-97D0-352C97B7A82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23277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>
            <a:extLst>
              <a:ext uri="{FF2B5EF4-FFF2-40B4-BE49-F238E27FC236}">
                <a16:creationId xmlns:a16="http://schemas.microsoft.com/office/drawing/2014/main" id="{ADA39AAB-693C-406A-BC99-051D3E3C0B6E}"/>
              </a:ext>
            </a:extLst>
          </p:cNvPr>
          <p:cNvSpPr/>
          <p:nvPr/>
        </p:nvSpPr>
        <p:spPr>
          <a:xfrm>
            <a:off x="1486694" y="1557585"/>
            <a:ext cx="9217024" cy="460851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B7D5D5-9DD1-4ABF-BFD6-233B58242E8E}"/>
              </a:ext>
            </a:extLst>
          </p:cNvPr>
          <p:cNvSpPr/>
          <p:nvPr/>
        </p:nvSpPr>
        <p:spPr>
          <a:xfrm>
            <a:off x="3893811" y="1269554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不同类型数据转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的注意事项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E27B94-A8F9-4846-B925-8B9CFC095E35}"/>
              </a:ext>
            </a:extLst>
          </p:cNvPr>
          <p:cNvSpPr txBox="1"/>
          <p:nvPr/>
        </p:nvSpPr>
        <p:spPr>
          <a:xfrm>
            <a:off x="1946021" y="2005598"/>
            <a:ext cx="85416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在转换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纯数字字符串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时会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忽略前导零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parseInt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parseFloat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进行数据类型转换时，若数据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有正号“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或负号“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，会被当成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parseInt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parseFloat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将字符串转换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数据时，若字符串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开头部分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可被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识别为数字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，则转换为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；若字符串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末尾部分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有非数字字符，则这些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非数字字符会被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；若字符串开头部分无法被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为数字，则转换为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272028-D7EC-4A75-A7DA-28EF475131D6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29125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731893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747492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759485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709714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变量</a:t>
              </a: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730666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数据类型</a:t>
              </a: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737832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表达式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7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239937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会直接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省略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小数部分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部分，使用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将数据转换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67C14-CB05-4E2F-B441-A3BC46F7F7D2}"/>
              </a:ext>
            </a:extLst>
          </p:cNvPr>
          <p:cNvSpPr txBox="1"/>
          <p:nvPr/>
        </p:nvSpPr>
        <p:spPr>
          <a:xfrm>
            <a:off x="2134766" y="2720160"/>
            <a:ext cx="8280920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console.log(parseInt('123.1'));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123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921E39-9CA3-47D8-9051-6114E7C2DBD6}"/>
              </a:ext>
            </a:extLst>
          </p:cNvPr>
          <p:cNvSpPr/>
          <p:nvPr/>
        </p:nvSpPr>
        <p:spPr>
          <a:xfrm>
            <a:off x="5879182" y="2896121"/>
            <a:ext cx="216024" cy="21602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37208B4-2953-4B6D-9DAA-5B01A3C70631}"/>
              </a:ext>
            </a:extLst>
          </p:cNvPr>
          <p:cNvCxnSpPr/>
          <p:nvPr/>
        </p:nvCxnSpPr>
        <p:spPr>
          <a:xfrm>
            <a:off x="5994014" y="3112145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6FBF119-C0FB-4DD8-B24D-5A4E768DA5C8}"/>
              </a:ext>
            </a:extLst>
          </p:cNvPr>
          <p:cNvSpPr txBox="1"/>
          <p:nvPr/>
        </p:nvSpPr>
        <p:spPr>
          <a:xfrm>
            <a:off x="5591150" y="383222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A57DF-EC8E-425A-A530-91EF50BCA3E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41268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053530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会自动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识别进制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，例如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将“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0xF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为整数，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自动检测“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0xF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十六进制数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67C14-CB05-4E2F-B441-A3BC46F7F7D2}"/>
              </a:ext>
            </a:extLst>
          </p:cNvPr>
          <p:cNvSpPr txBox="1"/>
          <p:nvPr/>
        </p:nvSpPr>
        <p:spPr>
          <a:xfrm>
            <a:off x="2134766" y="2277666"/>
            <a:ext cx="8280920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console.log(parseInt('0xF'));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D26501-4751-4292-A9C4-455A5358E996}"/>
              </a:ext>
            </a:extLst>
          </p:cNvPr>
          <p:cNvSpPr txBox="1"/>
          <p:nvPr/>
        </p:nvSpPr>
        <p:spPr>
          <a:xfrm>
            <a:off x="1054646" y="3332601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若“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0xF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省略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0x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无法自动识别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，此时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可以通过第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个参数设置进制数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，进制数的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取值为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2~36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将“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为整数的示例代码如下。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F46100-A8AB-418B-AD04-C412DD9668F4}"/>
              </a:ext>
            </a:extLst>
          </p:cNvPr>
          <p:cNvSpPr txBox="1"/>
          <p:nvPr/>
        </p:nvSpPr>
        <p:spPr>
          <a:xfrm>
            <a:off x="2062758" y="4581922"/>
            <a:ext cx="8424936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console.log(parseInt('F')); 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console.log(parseInt('F', 16)); 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59D29B-76B8-4DFA-9037-779FA788126E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11588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311945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parseFloat()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中的浮点数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。使用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parseFloat()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将数据转换为浮点数的示例代码如下。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67C14-CB05-4E2F-B441-A3BC46F7F7D2}"/>
              </a:ext>
            </a:extLst>
          </p:cNvPr>
          <p:cNvSpPr txBox="1"/>
          <p:nvPr/>
        </p:nvSpPr>
        <p:spPr>
          <a:xfrm>
            <a:off x="1558702" y="2792168"/>
            <a:ext cx="9073008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console.log(parseFloat('123.1'));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123.1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console.log(parseFloat('314e-2'));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3.14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971EA1-BBC9-42D2-BED7-F394ED2ABC0B}"/>
              </a:ext>
            </a:extLst>
          </p:cNvPr>
          <p:cNvSpPr/>
          <p:nvPr/>
        </p:nvSpPr>
        <p:spPr>
          <a:xfrm>
            <a:off x="5159102" y="3400177"/>
            <a:ext cx="854368" cy="2880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7178DDC-CEBE-4E11-ABCE-2CBBAF21595F}"/>
              </a:ext>
            </a:extLst>
          </p:cNvPr>
          <p:cNvCxnSpPr/>
          <p:nvPr/>
        </p:nvCxnSpPr>
        <p:spPr>
          <a:xfrm>
            <a:off x="5657343" y="3688209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9BC5B07-1927-4A2A-BDF1-DE6C802E4B18}"/>
              </a:ext>
            </a:extLst>
          </p:cNvPr>
          <p:cNvSpPr txBox="1"/>
          <p:nvPr/>
        </p:nvSpPr>
        <p:spPr>
          <a:xfrm>
            <a:off x="4943078" y="42642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314×</a:t>
            </a:r>
            <a:r>
              <a:rPr lang="x-none" altLang="zh-CN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x-none" altLang="zh-CN" baseline="60000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en-US" altLang="zh-CN" baseline="600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endParaRPr lang="zh-CN" altLang="en-US" sz="1600" baseline="6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92ECB3-E4E0-45FB-8024-51FF925CC38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39816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485578"/>
            <a:ext cx="10585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Number()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用于将数据转换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数字型数据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99B446-0B73-47B5-BB4A-805FCE2B2C88}"/>
              </a:ext>
            </a:extLst>
          </p:cNvPr>
          <p:cNvSpPr txBox="1"/>
          <p:nvPr/>
        </p:nvSpPr>
        <p:spPr>
          <a:xfrm>
            <a:off x="1990750" y="2609829"/>
            <a:ext cx="7848872" cy="103598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console.log(Number('123.1'));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123.1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console.log(Number('123.a')); 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NaN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0E548A-E3FC-429F-9B79-912CF4732F5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9362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0A3455-15FA-42EF-B46A-213E31F1160A}"/>
              </a:ext>
            </a:extLst>
          </p:cNvPr>
          <p:cNvGrpSpPr/>
          <p:nvPr/>
        </p:nvGrpSpPr>
        <p:grpSpPr bwMode="auto">
          <a:xfrm>
            <a:off x="4899444" y="1967405"/>
            <a:ext cx="5732264" cy="3406605"/>
            <a:chOff x="3403597" y="2381633"/>
            <a:chExt cx="5451367" cy="2726268"/>
          </a:xfrm>
        </p:grpSpPr>
        <p:sp>
          <p:nvSpPr>
            <p:cNvPr id="21" name="圆角矩形标注 11">
              <a:extLst>
                <a:ext uri="{FF2B5EF4-FFF2-40B4-BE49-F238E27FC236}">
                  <a16:creationId xmlns:a16="http://schemas.microsoft.com/office/drawing/2014/main" id="{9755FAAD-E49D-4547-8F36-2C4ACFA5784C}"/>
                </a:ext>
              </a:extLst>
            </p:cNvPr>
            <p:cNvSpPr/>
            <p:nvPr/>
          </p:nvSpPr>
          <p:spPr bwMode="auto">
            <a:xfrm rot="5400000">
              <a:off x="4766147" y="1019083"/>
              <a:ext cx="2726268" cy="5451367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" name="矩形 5">
              <a:extLst>
                <a:ext uri="{FF2B5EF4-FFF2-40B4-BE49-F238E27FC236}">
                  <a16:creationId xmlns:a16="http://schemas.microsoft.com/office/drawing/2014/main" id="{8FFF594F-1A50-4CEF-B472-21CDEB16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CCA4344A-59B5-41BB-8D9C-EE99AF599B2B}"/>
              </a:ext>
            </a:extLst>
          </p:cNvPr>
          <p:cNvSpPr txBox="1"/>
          <p:nvPr/>
        </p:nvSpPr>
        <p:spPr>
          <a:xfrm>
            <a:off x="5159102" y="2399451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中提供了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String()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toString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可以实现将数据转换为字符串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型数据。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String()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：可以将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任意类型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转换为字符串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型数据。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toString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：只能将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除</a:t>
            </a:r>
            <a:r>
              <a:rPr lang="en-US" altLang="zh-CN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数据转换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为字符串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型数据。可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设置，将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数字转换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指定进制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的字符串。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26A323A-2DE1-49F8-9B89-90AAB3CF911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D48AFDC-6454-4923-A4A7-187756BDC350}"/>
              </a:ext>
            </a:extLst>
          </p:cNvPr>
          <p:cNvSpPr txBox="1"/>
          <p:nvPr/>
        </p:nvSpPr>
        <p:spPr>
          <a:xfrm>
            <a:off x="1054646" y="1326459"/>
            <a:ext cx="105851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将数据转换为字符串型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C2C886-8924-4BB1-BF40-918677D0587A}"/>
              </a:ext>
            </a:extLst>
          </p:cNvPr>
          <p:cNvSpPr txBox="1"/>
          <p:nvPr/>
        </p:nvSpPr>
        <p:spPr>
          <a:xfrm>
            <a:off x="2134766" y="2262563"/>
            <a:ext cx="7848872" cy="19593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num1 = 12, num2 = 26;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console.log(String(num1));      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console.log(num1.toString());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console.log(num2.toString(2));     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11010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AB027-4762-412F-8442-B6C0EEE02EA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数据类型转换</a:t>
            </a:r>
          </a:p>
        </p:txBody>
      </p:sp>
    </p:spTree>
    <p:extLst>
      <p:ext uri="{BB962C8B-B14F-4D97-AF65-F5344CB8AC3E}">
        <p14:creationId xmlns:p14="http://schemas.microsoft.com/office/powerpoint/2010/main" val="27201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表达式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38684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表达式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能够根据具体需求使用表达式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5B94DDD-69C0-4295-8865-96696282A7A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表达式</a:t>
            </a:r>
          </a:p>
        </p:txBody>
      </p:sp>
    </p:spTree>
    <p:extLst>
      <p:ext uri="{BB962C8B-B14F-4D97-AF65-F5344CB8AC3E}">
        <p14:creationId xmlns:p14="http://schemas.microsoft.com/office/powerpoint/2010/main" val="9357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E00817B-A913-4438-A44F-28CF91E9137A}"/>
              </a:ext>
            </a:extLst>
          </p:cNvPr>
          <p:cNvSpPr txBox="1"/>
          <p:nvPr/>
        </p:nvSpPr>
        <p:spPr>
          <a:xfrm>
            <a:off x="1054646" y="1053530"/>
            <a:ext cx="105851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一组代码的集合，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每个表达式的执行结果都是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C29E24-1FD5-4E6C-9C53-F3777BA66281}"/>
              </a:ext>
            </a:extLst>
          </p:cNvPr>
          <p:cNvSpPr txBox="1"/>
          <p:nvPr/>
        </p:nvSpPr>
        <p:spPr>
          <a:xfrm>
            <a:off x="1040299" y="1773610"/>
            <a:ext cx="10585176" cy="23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常见的表达式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基本表达式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含有运算符的表达式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赋值表达式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01CDFD-3601-464C-AA4B-A8AD0019570E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表达式</a:t>
            </a:r>
          </a:p>
        </p:txBody>
      </p:sp>
    </p:spTree>
    <p:extLst>
      <p:ext uri="{BB962C8B-B14F-4D97-AF65-F5344CB8AC3E}">
        <p14:creationId xmlns:p14="http://schemas.microsoft.com/office/powerpoint/2010/main" val="18556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E00817B-A913-4438-A44F-28CF91E9137A}"/>
              </a:ext>
            </a:extLst>
          </p:cNvPr>
          <p:cNvSpPr txBox="1"/>
          <p:nvPr/>
        </p:nvSpPr>
        <p:spPr>
          <a:xfrm>
            <a:off x="982638" y="1201978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基本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，它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不再包含其他表达式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05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列举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一些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基本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230A4-2009-4653-87A8-61CF47F4232F}"/>
              </a:ext>
            </a:extLst>
          </p:cNvPr>
          <p:cNvSpPr txBox="1"/>
          <p:nvPr/>
        </p:nvSpPr>
        <p:spPr>
          <a:xfrm>
            <a:off x="3142878" y="2565698"/>
            <a:ext cx="5400600" cy="280794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（变量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1.23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1.23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'hello'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'hello'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DC19F3-61FE-4297-8496-642632894B1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表达式</a:t>
            </a:r>
          </a:p>
        </p:txBody>
      </p:sp>
    </p:spTree>
    <p:extLst>
      <p:ext uri="{BB962C8B-B14F-4D97-AF65-F5344CB8AC3E}">
        <p14:creationId xmlns:p14="http://schemas.microsoft.com/office/powerpoint/2010/main" val="40919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731893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747492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759485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709714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运算符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730666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流程控制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737832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动手实践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：输出“金字塔”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9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E00817B-A913-4438-A44F-28CF91E9137A}"/>
              </a:ext>
            </a:extLst>
          </p:cNvPr>
          <p:cNvSpPr txBox="1"/>
          <p:nvPr/>
        </p:nvSpPr>
        <p:spPr>
          <a:xfrm>
            <a:off x="1054646" y="1232386"/>
            <a:ext cx="10585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表达式中可以使用运算符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来完成一些运算，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表达式的值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是使用运算符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运算后的值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05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下面列举一些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含有运算符的表达式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230A4-2009-4653-87A8-61CF47F4232F}"/>
              </a:ext>
            </a:extLst>
          </p:cNvPr>
          <p:cNvSpPr txBox="1"/>
          <p:nvPr/>
        </p:nvSpPr>
        <p:spPr>
          <a:xfrm>
            <a:off x="3214886" y="2888570"/>
            <a:ext cx="5400600" cy="147732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+ 2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+ 2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+ b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+ b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'a' +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'b'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'a' + 'b'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AD4310-C5BA-4D47-8143-C0978E68B74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表达式</a:t>
            </a:r>
          </a:p>
        </p:txBody>
      </p:sp>
    </p:spTree>
    <p:extLst>
      <p:ext uri="{BB962C8B-B14F-4D97-AF65-F5344CB8AC3E}">
        <p14:creationId xmlns:p14="http://schemas.microsoft.com/office/powerpoint/2010/main" val="27952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E00817B-A913-4438-A44F-28CF91E9137A}"/>
              </a:ext>
            </a:extLst>
          </p:cNvPr>
          <p:cNvSpPr txBox="1"/>
          <p:nvPr/>
        </p:nvSpPr>
        <p:spPr>
          <a:xfrm>
            <a:off x="982638" y="1070736"/>
            <a:ext cx="10585176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我们可以将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值赋给一个变量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，这种表达式称为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赋值表达式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，赋值表达式的值是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被赋值的变量的值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，赋值表达式的示例代码如下。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230A4-2009-4653-87A8-61CF47F4232F}"/>
              </a:ext>
            </a:extLst>
          </p:cNvPr>
          <p:cNvSpPr txBox="1"/>
          <p:nvPr/>
        </p:nvSpPr>
        <p:spPr>
          <a:xfrm>
            <a:off x="1270670" y="2582904"/>
            <a:ext cx="9505056" cy="14229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a;              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声明变量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1 + 2;        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将表达式“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+ 2”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赋值给变量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 = 1 + 2);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003B37-8490-4711-96D6-CA831AB7D12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2.3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表达式</a:t>
            </a:r>
          </a:p>
        </p:txBody>
      </p:sp>
    </p:spTree>
    <p:extLst>
      <p:ext uri="{BB962C8B-B14F-4D97-AF65-F5344CB8AC3E}">
        <p14:creationId xmlns:p14="http://schemas.microsoft.com/office/powerpoint/2010/main" val="6087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运算符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</a:t>
            </a:r>
          </a:p>
        </p:txBody>
      </p:sp>
    </p:spTree>
    <p:extLst>
      <p:ext uri="{BB962C8B-B14F-4D97-AF65-F5344CB8AC3E}">
        <p14:creationId xmlns:p14="http://schemas.microsoft.com/office/powerpoint/2010/main" val="10683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D14676-591A-4F41-9996-BC114FFB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96" y="1629594"/>
            <a:ext cx="3715858" cy="400615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52925C5-6294-48D0-818A-19DB2D15754B}"/>
              </a:ext>
            </a:extLst>
          </p:cNvPr>
          <p:cNvSpPr/>
          <p:nvPr/>
        </p:nvSpPr>
        <p:spPr>
          <a:xfrm>
            <a:off x="5041387" y="1845619"/>
            <a:ext cx="6137829" cy="37901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323635-92B5-4190-ABC0-50CB9D403ACC}"/>
              </a:ext>
            </a:extLst>
          </p:cNvPr>
          <p:cNvSpPr txBox="1"/>
          <p:nvPr/>
        </p:nvSpPr>
        <p:spPr>
          <a:xfrm>
            <a:off x="5380798" y="1989633"/>
            <a:ext cx="5832648" cy="465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提供了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多种类型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的运算符（也称为操作符），专门用于告诉程序执行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特定运算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逻辑操作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20000"/>
              </a:lnSpc>
            </a:pPr>
            <a:endParaRPr lang="zh-CN" altLang="en-US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算术运算符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3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比较运算符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三元运算符</a:t>
            </a:r>
            <a:endParaRPr lang="en-US" altLang="zh-CN" sz="16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位运算符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143596-C8B3-4F53-9B1F-847A3EE933A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运算符</a:t>
            </a:r>
          </a:p>
        </p:txBody>
      </p:sp>
    </p:spTree>
    <p:extLst>
      <p:ext uri="{BB962C8B-B14F-4D97-AF65-F5344CB8AC3E}">
        <p14:creationId xmlns:p14="http://schemas.microsoft.com/office/powerpoint/2010/main" val="20163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算术运算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能够根据实际需求选择合适的算术运算符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B6B69DE-1C38-49E4-8159-46D4D8B4BF8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34169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算术运算符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用于对变量或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数字进行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算术运算。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79414"/>
              </p:ext>
            </p:extLst>
          </p:nvPr>
        </p:nvGraphicFramePr>
        <p:xfrm>
          <a:off x="1175294" y="1989635"/>
          <a:ext cx="9812543" cy="432048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4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992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2415277">
                  <a:extLst>
                    <a:ext uri="{9D8B030D-6E8A-4147-A177-3AD203B41FA5}">
                      <a16:colId xmlns:a16="http://schemas.microsoft.com/office/drawing/2014/main" val="405923215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377732442"/>
                    </a:ext>
                  </a:extLst>
                </a:gridCol>
              </a:tblGrid>
              <a:tr h="392681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 + 5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减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6 - 4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*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乘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 * 4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12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除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 / 2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1.5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%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取</a:t>
                      </a:r>
                      <a:r>
                        <a:rPr lang="zh-CN" altLang="en-US" sz="18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模（取余）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5 % 7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**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幂运算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 ** 2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++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自增（前置）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2; b = ++a;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3; b = 3;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0306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++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自增（后置）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2; b = a++;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3;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8107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--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自减（前置）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2; b = --a;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1; b = 1;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27683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--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/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自减（后置）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2; b = a--;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/>
                      <a:r>
                        <a:rPr 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 = 1;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66623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6D72635-47C9-4B6D-9C05-73B2275F9BFF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19065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341562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自增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运算符可以快速对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变量的值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递增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递减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运算，自增和自减的分类如下。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C8E5CE-FDDC-4EE9-9E25-217E3A2070F1}"/>
              </a:ext>
            </a:extLst>
          </p:cNvPr>
          <p:cNvSpPr txBox="1"/>
          <p:nvPr/>
        </p:nvSpPr>
        <p:spPr>
          <a:xfrm>
            <a:off x="1040299" y="2061642"/>
            <a:ext cx="10585176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前置自增（自减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运算符：放在变量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，返回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的结果。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后置自增（自减）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放在变量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，返回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的结果。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203106-1180-4103-864B-4D51CDF919F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38109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B6230A4-2009-4653-87A8-61CF47F4232F}"/>
              </a:ext>
            </a:extLst>
          </p:cNvPr>
          <p:cNvSpPr txBox="1"/>
          <p:nvPr/>
        </p:nvSpPr>
        <p:spPr>
          <a:xfrm>
            <a:off x="2782838" y="1341562"/>
            <a:ext cx="6696744" cy="46628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1,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 =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1, c = 2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d =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自增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(++a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b++);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console.log(b);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自减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console.log(--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console.log(c);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console.log(d--);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console.log(d);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003B37-8490-4711-96D6-CA831AB7D12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7288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F95A4F98-EA79-433D-A029-6C08DA183AE3}"/>
              </a:ext>
            </a:extLst>
          </p:cNvPr>
          <p:cNvSpPr/>
          <p:nvPr/>
        </p:nvSpPr>
        <p:spPr>
          <a:xfrm>
            <a:off x="1486694" y="1701601"/>
            <a:ext cx="9217024" cy="460851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070921-DCEE-4FAB-921D-8D06DC322EA2}"/>
              </a:ext>
            </a:extLst>
          </p:cNvPr>
          <p:cNvSpPr/>
          <p:nvPr/>
        </p:nvSpPr>
        <p:spPr>
          <a:xfrm>
            <a:off x="3893811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使用算术运算符的注意事项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DE7D86-4436-4A48-B3F4-DCAA2B0B49B3}"/>
              </a:ext>
            </a:extLst>
          </p:cNvPr>
          <p:cNvSpPr txBox="1"/>
          <p:nvPr/>
        </p:nvSpPr>
        <p:spPr>
          <a:xfrm>
            <a:off x="1946021" y="2279838"/>
            <a:ext cx="8541673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进行四则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混合运算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时，运算顺序要遵循数学中“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先乘除后加减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”的原则。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取模运算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时，运算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结果的正负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取决于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被模数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左边的数）的正负，与模数（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右边的数）的正负无关。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在开发中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尽量避免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，有时可能因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在算术运算时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还可以表示正数或负数。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150FC6-D188-43A2-8B91-80CB435F58D2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42817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B653B27-C66C-4445-9CBF-A6D7D136B224}"/>
              </a:ext>
            </a:extLst>
          </p:cNvPr>
          <p:cNvSpPr txBox="1"/>
          <p:nvPr/>
        </p:nvSpPr>
        <p:spPr>
          <a:xfrm>
            <a:off x="1342678" y="2205658"/>
            <a:ext cx="10009112" cy="65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toFixed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规定浮点数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小数位数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，该方法的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E065F27-6A7E-4113-A35F-499519EB7B70}"/>
              </a:ext>
            </a:extLst>
          </p:cNvPr>
          <p:cNvSpPr txBox="1"/>
          <p:nvPr/>
        </p:nvSpPr>
        <p:spPr>
          <a:xfrm>
            <a:off x="3600399" y="3069754"/>
            <a:ext cx="4727055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numObj.toFixed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(digits)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4D1088-3374-484A-AB99-E0CA5BE6839B}"/>
              </a:ext>
            </a:extLst>
          </p:cNvPr>
          <p:cNvSpPr txBox="1"/>
          <p:nvPr/>
        </p:nvSpPr>
        <p:spPr>
          <a:xfrm>
            <a:off x="1342678" y="3933850"/>
            <a:ext cx="1000911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上述语法中，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numobj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digits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小数点后数字的个数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，超过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了该参数值会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发生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四舍五入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，参数值介于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0~20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包括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忽略该参数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默认为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该方法的返回结果为字符串。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8D765B-1B88-430A-9E05-6FC931FA37FB}"/>
              </a:ext>
            </a:extLst>
          </p:cNvPr>
          <p:cNvSpPr/>
          <p:nvPr/>
        </p:nvSpPr>
        <p:spPr>
          <a:xfrm>
            <a:off x="2181898" y="1262275"/>
            <a:ext cx="3170992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toFixed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5C41CA7-C244-47E5-A578-4DBFBA0E1196}"/>
              </a:ext>
            </a:extLst>
          </p:cNvPr>
          <p:cNvSpPr/>
          <p:nvPr/>
        </p:nvSpPr>
        <p:spPr>
          <a:xfrm>
            <a:off x="544713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88F689-0349-4C8C-97EC-E810DCA0F419}"/>
              </a:ext>
            </a:extLst>
          </p:cNvPr>
          <p:cNvSpPr/>
          <p:nvPr/>
        </p:nvSpPr>
        <p:spPr>
          <a:xfrm>
            <a:off x="563486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形 24" descr="讲故事">
            <a:extLst>
              <a:ext uri="{FF2B5EF4-FFF2-40B4-BE49-F238E27FC236}">
                <a16:creationId xmlns:a16="http://schemas.microsoft.com/office/drawing/2014/main" id="{96A54840-7C72-4116-99F2-F957FCCF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269B4F-3E21-4B3B-978A-D6EB19F1BE1A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39109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变量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DE8D765B-1B88-430A-9E05-6FC931FA37FB}"/>
              </a:ext>
            </a:extLst>
          </p:cNvPr>
          <p:cNvSpPr/>
          <p:nvPr/>
        </p:nvSpPr>
        <p:spPr>
          <a:xfrm>
            <a:off x="2181898" y="1262275"/>
            <a:ext cx="3170992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toFixed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5C41CA7-C244-47E5-A578-4DBFBA0E1196}"/>
              </a:ext>
            </a:extLst>
          </p:cNvPr>
          <p:cNvSpPr/>
          <p:nvPr/>
        </p:nvSpPr>
        <p:spPr>
          <a:xfrm>
            <a:off x="544713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88F689-0349-4C8C-97EC-E810DCA0F419}"/>
              </a:ext>
            </a:extLst>
          </p:cNvPr>
          <p:cNvSpPr/>
          <p:nvPr/>
        </p:nvSpPr>
        <p:spPr>
          <a:xfrm>
            <a:off x="563486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形 24" descr="讲故事">
            <a:extLst>
              <a:ext uri="{FF2B5EF4-FFF2-40B4-BE49-F238E27FC236}">
                <a16:creationId xmlns:a16="http://schemas.microsoft.com/office/drawing/2014/main" id="{96A54840-7C72-4116-99F2-F957FCCF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442EE99-3BA9-4786-AF12-C2ECC07E7DD0}"/>
              </a:ext>
            </a:extLst>
          </p:cNvPr>
          <p:cNvSpPr txBox="1"/>
          <p:nvPr/>
        </p:nvSpPr>
        <p:spPr>
          <a:xfrm>
            <a:off x="1342678" y="2205658"/>
            <a:ext cx="10009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下面演示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toFixed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方法的使用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12499-3782-4A13-A17F-ED3DD910FAD0}"/>
              </a:ext>
            </a:extLst>
          </p:cNvPr>
          <p:cNvSpPr txBox="1"/>
          <p:nvPr/>
        </p:nvSpPr>
        <p:spPr>
          <a:xfrm>
            <a:off x="1270670" y="3185893"/>
            <a:ext cx="9695607" cy="193899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num =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1.235;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num.toFixed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());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num.toFixed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(1));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num.toFixed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(2));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1.24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B6643C-D9BB-4521-AE70-9651DD41C20E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26811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DE8D765B-1B88-430A-9E05-6FC931FA37FB}"/>
              </a:ext>
            </a:extLst>
          </p:cNvPr>
          <p:cNvSpPr/>
          <p:nvPr/>
        </p:nvSpPr>
        <p:spPr>
          <a:xfrm>
            <a:off x="2181898" y="1262275"/>
            <a:ext cx="3170992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toFixed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5C41CA7-C244-47E5-A578-4DBFBA0E1196}"/>
              </a:ext>
            </a:extLst>
          </p:cNvPr>
          <p:cNvSpPr/>
          <p:nvPr/>
        </p:nvSpPr>
        <p:spPr>
          <a:xfrm>
            <a:off x="5447134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88F689-0349-4C8C-97EC-E810DCA0F419}"/>
              </a:ext>
            </a:extLst>
          </p:cNvPr>
          <p:cNvSpPr/>
          <p:nvPr/>
        </p:nvSpPr>
        <p:spPr>
          <a:xfrm>
            <a:off x="5634863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形 24" descr="讲故事">
            <a:extLst>
              <a:ext uri="{FF2B5EF4-FFF2-40B4-BE49-F238E27FC236}">
                <a16:creationId xmlns:a16="http://schemas.microsoft.com/office/drawing/2014/main" id="{96A54840-7C72-4116-99F2-F957FCCF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442EE99-3BA9-4786-AF12-C2ECC07E7DD0}"/>
              </a:ext>
            </a:extLst>
          </p:cNvPr>
          <p:cNvSpPr txBox="1"/>
          <p:nvPr/>
        </p:nvSpPr>
        <p:spPr>
          <a:xfrm>
            <a:off x="1342678" y="2205658"/>
            <a:ext cx="10009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toFixed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避免遇到浮点数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精度偏差问题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12499-3782-4A13-A17F-ED3DD910FAD0}"/>
              </a:ext>
            </a:extLst>
          </p:cNvPr>
          <p:cNvSpPr txBox="1"/>
          <p:nvPr/>
        </p:nvSpPr>
        <p:spPr>
          <a:xfrm>
            <a:off x="1270670" y="3185893"/>
            <a:ext cx="9695607" cy="14229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num = 0.1 + 0.2;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console.log(num);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0.30000000000000004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num.toFixed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(2));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0.30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B6643C-D9BB-4521-AE70-9651DD41C20E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2.4.1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算术运算符</a:t>
            </a:r>
          </a:p>
        </p:txBody>
      </p:sp>
    </p:spTree>
    <p:extLst>
      <p:ext uri="{BB962C8B-B14F-4D97-AF65-F5344CB8AC3E}">
        <p14:creationId xmlns:p14="http://schemas.microsoft.com/office/powerpoint/2010/main" val="22014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字符串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能够实现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字符串拼接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A2C7374A-23C7-421B-A52F-4072CCEF9908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字符串运算符</a:t>
            </a:r>
          </a:p>
        </p:txBody>
      </p:sp>
    </p:spTree>
    <p:extLst>
      <p:ext uri="{BB962C8B-B14F-4D97-AF65-F5344CB8AC3E}">
        <p14:creationId xmlns:p14="http://schemas.microsoft.com/office/powerpoint/2010/main" val="12917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212640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中，加号“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字符串拼接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17AD59-4EBE-4D33-8794-DF008897E28A}"/>
              </a:ext>
            </a:extLst>
          </p:cNvPr>
          <p:cNvSpPr txBox="1"/>
          <p:nvPr/>
        </p:nvSpPr>
        <p:spPr>
          <a:xfrm>
            <a:off x="2494806" y="2148744"/>
            <a:ext cx="6336704" cy="17130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name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sex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男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str = name +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+ sex;  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字符串拼接</a:t>
            </a:r>
          </a:p>
          <a:p>
            <a:pPr lvl="1">
              <a:lnSpc>
                <a:spcPct val="13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console.log(str);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5C20C-7C9B-494C-A848-1639000B0DA7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字符串运算符</a:t>
            </a:r>
          </a:p>
        </p:txBody>
      </p:sp>
    </p:spTree>
    <p:extLst>
      <p:ext uri="{BB962C8B-B14F-4D97-AF65-F5344CB8AC3E}">
        <p14:creationId xmlns:p14="http://schemas.microsoft.com/office/powerpoint/2010/main" val="19345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089D4CE-C14D-4A4B-99D4-1E05A37E7C10}"/>
              </a:ext>
            </a:extLst>
          </p:cNvPr>
          <p:cNvSpPr txBox="1"/>
          <p:nvPr/>
        </p:nvSpPr>
        <p:spPr>
          <a:xfrm>
            <a:off x="1342678" y="2205658"/>
            <a:ext cx="10009112" cy="293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显式转换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隐式转换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区别如下。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显示转换：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强制类型转换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手动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进行的，例如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Boolean()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parseInt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等都属于显示转换。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隐式转换：自动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发生，当操作的两个数据类型不同时，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会按照既定的规则来进行自动转换。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3A70C4-8F2D-4EB0-B930-8A9BD609D521}"/>
              </a:ext>
            </a:extLst>
          </p:cNvPr>
          <p:cNvSpPr/>
          <p:nvPr/>
        </p:nvSpPr>
        <p:spPr>
          <a:xfrm>
            <a:off x="2181898" y="1262275"/>
            <a:ext cx="261716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多学一招：隐式转换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8379EB-3059-472C-8C14-2DE85F4CEF93}"/>
              </a:ext>
            </a:extLst>
          </p:cNvPr>
          <p:cNvSpPr/>
          <p:nvPr/>
        </p:nvSpPr>
        <p:spPr>
          <a:xfrm>
            <a:off x="4888246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2B49D97-2B62-45B9-85A9-E1C5D9ACFAE3}"/>
              </a:ext>
            </a:extLst>
          </p:cNvPr>
          <p:cNvSpPr/>
          <p:nvPr/>
        </p:nvSpPr>
        <p:spPr>
          <a:xfrm>
            <a:off x="5075975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形 15" descr="讲故事">
            <a:extLst>
              <a:ext uri="{FF2B5EF4-FFF2-40B4-BE49-F238E27FC236}">
                <a16:creationId xmlns:a16="http://schemas.microsoft.com/office/drawing/2014/main" id="{7B958ECC-EB7B-4EF7-BE4B-0254CF2C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2A6431-E4C4-4375-9333-79223CA0F3E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字符串运算符</a:t>
            </a:r>
          </a:p>
        </p:txBody>
      </p:sp>
    </p:spTree>
    <p:extLst>
      <p:ext uri="{BB962C8B-B14F-4D97-AF65-F5344CB8AC3E}">
        <p14:creationId xmlns:p14="http://schemas.microsoft.com/office/powerpoint/2010/main" val="11911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8ECE416-AD5E-4B53-9D3D-19F30AD9409F}"/>
              </a:ext>
            </a:extLst>
          </p:cNvPr>
          <p:cNvSpPr txBox="1"/>
          <p:nvPr/>
        </p:nvSpPr>
        <p:spPr>
          <a:xfrm>
            <a:off x="1342678" y="2133650"/>
            <a:ext cx="10009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隐式转换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实现数据类型转换的示例代码如下。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E43297-F224-42B7-88D7-9DBDC1D4D439}"/>
              </a:ext>
            </a:extLst>
          </p:cNvPr>
          <p:cNvSpPr txBox="1"/>
          <p:nvPr/>
        </p:nvSpPr>
        <p:spPr>
          <a:xfrm>
            <a:off x="2149024" y="2781722"/>
            <a:ext cx="7776864" cy="34163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利用隐式转换将数据转换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为数字型数据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console.log('12' - 0);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console.log('12' * 1);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console.log('12' / 1);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利用隐式转换将数据转换为字符串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型数据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console.log(12 + '');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console.log(true + '');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console.log(null + '');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console.log(undefined + ''); 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8FAF1F4-5256-434C-B557-F36F4A1FEF3F}"/>
              </a:ext>
            </a:extLst>
          </p:cNvPr>
          <p:cNvSpPr/>
          <p:nvPr/>
        </p:nvSpPr>
        <p:spPr>
          <a:xfrm>
            <a:off x="2181898" y="1262275"/>
            <a:ext cx="261716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多学一招：隐式转换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A19411-F784-4899-BFF6-32E2CC30D70C}"/>
              </a:ext>
            </a:extLst>
          </p:cNvPr>
          <p:cNvSpPr/>
          <p:nvPr/>
        </p:nvSpPr>
        <p:spPr>
          <a:xfrm>
            <a:off x="4888246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C34BC6-09DE-4C22-AEF2-CD6078694D8E}"/>
              </a:ext>
            </a:extLst>
          </p:cNvPr>
          <p:cNvSpPr/>
          <p:nvPr/>
        </p:nvSpPr>
        <p:spPr>
          <a:xfrm>
            <a:off x="5075975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形 17" descr="讲故事">
            <a:extLst>
              <a:ext uri="{FF2B5EF4-FFF2-40B4-BE49-F238E27FC236}">
                <a16:creationId xmlns:a16="http://schemas.microsoft.com/office/drawing/2014/main" id="{F3B86ABC-6B20-4830-8BAD-F88485BE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163C2D-8DB8-4848-A7C9-3D83613125B0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2.4.2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字符串运算符</a:t>
            </a:r>
          </a:p>
        </p:txBody>
      </p:sp>
    </p:spTree>
    <p:extLst>
      <p:ext uri="{BB962C8B-B14F-4D97-AF65-F5344CB8AC3E}">
        <p14:creationId xmlns:p14="http://schemas.microsoft.com/office/powerpoint/2010/main" val="13303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346" y="3576722"/>
            <a:ext cx="575185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用户输入的数据完成求和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能够利用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计算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用户输入的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两数之和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159102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A8CA1C7-76B0-43BA-BB15-04834DD9A441}"/>
              </a:ext>
            </a:extLst>
          </p:cNvPr>
          <p:cNvSpPr txBox="1"/>
          <p:nvPr/>
        </p:nvSpPr>
        <p:spPr>
          <a:xfrm>
            <a:off x="1143690" y="266995"/>
            <a:ext cx="718376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2.4.3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根据用户输入的数据完成求和运算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0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143690" y="1365532"/>
            <a:ext cx="4683357" cy="206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案例需求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案例将会实现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提示用户输入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两个数据，输入完成后对两个数据进行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求和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运算，在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输出求和的结果。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E9801F-BD83-44C2-8D52-5EC0A74A0055}"/>
              </a:ext>
            </a:extLst>
          </p:cNvPr>
          <p:cNvSpPr txBox="1"/>
          <p:nvPr/>
        </p:nvSpPr>
        <p:spPr>
          <a:xfrm>
            <a:off x="1143690" y="266995"/>
            <a:ext cx="718376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2.4.3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根据用户输入的数据完成求和运算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0B0451-CE9A-47D4-B01A-4089814A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46" y="1125538"/>
            <a:ext cx="4163114" cy="22144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74378D-6B82-421A-9A3B-3BD86B3E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46" y="3573810"/>
            <a:ext cx="4198049" cy="2232248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70670" y="3645818"/>
            <a:ext cx="4185353" cy="17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485578"/>
            <a:ext cx="10441160" cy="233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实现思路：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声明两个变量，用于接收用户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的数据。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将用户输入的数据转换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为数字型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为了避免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精度问题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，将结果保留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小数。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E9801F-BD83-44C2-8D52-5EC0A74A0055}"/>
              </a:ext>
            </a:extLst>
          </p:cNvPr>
          <p:cNvSpPr txBox="1"/>
          <p:nvPr/>
        </p:nvSpPr>
        <p:spPr>
          <a:xfrm>
            <a:off x="1143690" y="266995"/>
            <a:ext cx="718376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2.4.3  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根据用户输入的数据完成求和运算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78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4" y="3576722"/>
            <a:ext cx="517578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赋值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，能够使用赋值运算符为变量赋值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A8CA1C7-76B0-43BA-BB15-04834DD9A441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10167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什么是变量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变量的概念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什么是变量</a:t>
            </a:r>
          </a:p>
        </p:txBody>
      </p:sp>
    </p:spTree>
    <p:extLst>
      <p:ext uri="{BB962C8B-B14F-4D97-AF65-F5344CB8AC3E}">
        <p14:creationId xmlns:p14="http://schemas.microsoft.com/office/powerpoint/2010/main" val="5507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用于将运算符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右边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54513"/>
              </p:ext>
            </p:extLst>
          </p:nvPr>
        </p:nvGraphicFramePr>
        <p:xfrm>
          <a:off x="1054646" y="1845618"/>
          <a:ext cx="10032480" cy="42578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3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666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2890146">
                  <a:extLst>
                    <a:ext uri="{9D8B030D-6E8A-4147-A177-3AD203B41FA5}">
                      <a16:colId xmlns:a16="http://schemas.microsoft.com/office/drawing/2014/main" val="4059232150"/>
                    </a:ext>
                  </a:extLst>
                </a:gridCol>
                <a:gridCol w="3312989">
                  <a:extLst>
                    <a:ext uri="{9D8B030D-6E8A-4147-A177-3AD203B41FA5}">
                      <a16:colId xmlns:a16="http://schemas.microsoft.com/office/drawing/2014/main" val="1377732442"/>
                    </a:ext>
                  </a:extLst>
                </a:gridCol>
              </a:tblGrid>
              <a:tr h="541023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 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504056">
                <a:tc rowSpan="2"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en-US" altLang="zh-CN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加并赋值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 b = 2; a += b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5;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字符串拼接并赋值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'abc'; a += </a:t>
                      </a:r>
                      <a:r>
                        <a:rPr lang="x-none" sz="18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'def'</a:t>
                      </a:r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'abcdef</a:t>
                      </a:r>
                      <a:r>
                        <a:rPr lang="x-none" sz="18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'</a:t>
                      </a:r>
                      <a:r>
                        <a:rPr lang="x-none" altLang="zh-CN" sz="18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517365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减并赋值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 b = 2; a -= b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1;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569974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乘并赋值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 b = 2; a *= b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6;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541159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除并赋值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3,b = 2; a /= b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1.5;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541159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模并赋值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3, b = 2; a %= b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= 1;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895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5703E94-1C57-4BD2-B99C-F28A6155D86B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9092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用于将运算符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右边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09681"/>
              </p:ext>
            </p:extLst>
          </p:nvPr>
        </p:nvGraphicFramePr>
        <p:xfrm>
          <a:off x="1054646" y="1845618"/>
          <a:ext cx="10032480" cy="42578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3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666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2890146">
                  <a:extLst>
                    <a:ext uri="{9D8B030D-6E8A-4147-A177-3AD203B41FA5}">
                      <a16:colId xmlns:a16="http://schemas.microsoft.com/office/drawing/2014/main" val="4059232150"/>
                    </a:ext>
                  </a:extLst>
                </a:gridCol>
                <a:gridCol w="3312989">
                  <a:extLst>
                    <a:ext uri="{9D8B030D-6E8A-4147-A177-3AD203B41FA5}">
                      <a16:colId xmlns:a16="http://schemas.microsoft.com/office/drawing/2014/main" val="1377732442"/>
                    </a:ext>
                  </a:extLst>
                </a:gridCol>
              </a:tblGrid>
              <a:tr h="541023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**=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幂运算并赋值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3; a **=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9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&lt;&lt;=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左移位并赋值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9, b = 2; a &lt;&lt;= b;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36; b = 2;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&gt;&gt;=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右移位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</a:t>
                      </a: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赋值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=- 9, b = 2; a &gt;&gt;= b;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-3; b = 2;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517365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&gt;&gt;&gt;=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无符号右移位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</a:t>
                      </a: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赋值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-9, b = 2; a &gt;&gt;&gt;= b;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1073741821; b = 2;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569974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按位与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</a:t>
                      </a: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赋值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3, b = 9; a &amp;= b;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1; b = 9;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541159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^=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按位异或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</a:t>
                      </a: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赋值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3, b = 9; a ^= b;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10; b = 9;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541159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|=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按位或</a:t>
                      </a: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</a:t>
                      </a: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赋值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 3, b = 9; a |= b;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-46038" algn="l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=11; b = 9;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895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1EC628A-AE33-440C-BE60-C79F17279EC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1273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982638" y="981522"/>
            <a:ext cx="979308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赋值运算符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的使用。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DF003-0B62-4066-973E-6E7FAB42755C}"/>
              </a:ext>
            </a:extLst>
          </p:cNvPr>
          <p:cNvSpPr txBox="1"/>
          <p:nvPr/>
        </p:nvSpPr>
        <p:spPr>
          <a:xfrm>
            <a:off x="1990750" y="1557586"/>
            <a:ext cx="7920880" cy="485017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 = 3;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+=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+ 2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-=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- 2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*=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*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/=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/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%=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%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**= 2;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相当于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= a ** 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E8FD56-0E5D-4057-B7CF-A01CCC7FD2E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29168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979308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特殊情况：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+=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运算符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左右两边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同为字符串类型或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有一边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为字符串类型数据时，将进行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字符串拼接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并赋值。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DF003-0B62-4066-973E-6E7FAB42755C}"/>
              </a:ext>
            </a:extLst>
          </p:cNvPr>
          <p:cNvSpPr txBox="1"/>
          <p:nvPr/>
        </p:nvSpPr>
        <p:spPr>
          <a:xfrm>
            <a:off x="3214886" y="2533753"/>
            <a:ext cx="5904656" cy="14229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a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+= 18;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console.log(a);      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输出结果：小明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E8FD56-0E5D-4057-B7CF-A01CCC7FD2ED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2.4.4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11153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4" y="3576722"/>
            <a:ext cx="5319801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比较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运算符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，能够使用比较运算符对两个数据进行比较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68C6BFF-40F3-4AF3-A57A-A2F809CD94A3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比较运算符</a:t>
            </a:r>
          </a:p>
        </p:txBody>
      </p:sp>
    </p:spTree>
    <p:extLst>
      <p:ext uri="{BB962C8B-B14F-4D97-AF65-F5344CB8AC3E}">
        <p14:creationId xmlns:p14="http://schemas.microsoft.com/office/powerpoint/2010/main" val="32092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比较运算符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用于对两个数据进行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比较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，比较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是布尔值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16C68F-8F4D-413F-9AD0-A1D49D48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82692"/>
              </p:ext>
            </p:extLst>
          </p:nvPr>
        </p:nvGraphicFramePr>
        <p:xfrm>
          <a:off x="1054646" y="1845618"/>
          <a:ext cx="10032480" cy="410445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3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666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2890146">
                  <a:extLst>
                    <a:ext uri="{9D8B030D-6E8A-4147-A177-3AD203B41FA5}">
                      <a16:colId xmlns:a16="http://schemas.microsoft.com/office/drawing/2014/main" val="4059232150"/>
                    </a:ext>
                  </a:extLst>
                </a:gridCol>
                <a:gridCol w="3312989">
                  <a:extLst>
                    <a:ext uri="{9D8B030D-6E8A-4147-A177-3AD203B41FA5}">
                      <a16:colId xmlns:a16="http://schemas.microsoft.com/office/drawing/2014/main" val="1377732442"/>
                    </a:ext>
                  </a:extLst>
                </a:gridCol>
              </a:tblGrid>
              <a:tr h="470704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</a:t>
                      </a:r>
                      <a:endParaRPr lang="zh-CN" altLang="en-US" sz="20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97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 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&gt;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534"/>
                  </a:ext>
                </a:extLst>
              </a:tr>
              <a:tr h="425051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 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&lt;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6697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大于或等于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&gt;=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3470"/>
                  </a:ext>
                </a:extLst>
              </a:tr>
              <a:tr h="450121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小于或等于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&lt;=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5698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==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7593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!=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不等于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!= 4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1515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===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=== 5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85316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!==</a:t>
                      </a:r>
                      <a:endParaRPr lang="zh-CN" altLang="en-US" sz="18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8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不全等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!== 5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300"/>
                        </a:spcAft>
                      </a:pPr>
                      <a:r>
                        <a:rPr lang="x-none" sz="18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  <a:endParaRPr lang="zh-CN" sz="180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7895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CF0B93B-D857-46E9-9AE2-E1BA0C5DAB85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比较运算符</a:t>
            </a:r>
          </a:p>
        </p:txBody>
      </p:sp>
    </p:spTree>
    <p:extLst>
      <p:ext uri="{BB962C8B-B14F-4D97-AF65-F5344CB8AC3E}">
        <p14:creationId xmlns:p14="http://schemas.microsoft.com/office/powerpoint/2010/main" val="5817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2F805317-5537-4BFD-B834-AB3E0AA92771}"/>
              </a:ext>
            </a:extLst>
          </p:cNvPr>
          <p:cNvSpPr/>
          <p:nvPr/>
        </p:nvSpPr>
        <p:spPr>
          <a:xfrm>
            <a:off x="1486694" y="1701601"/>
            <a:ext cx="9217024" cy="2664297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9860435-F028-4B1F-9F18-2250A5673965}"/>
              </a:ext>
            </a:extLst>
          </p:cNvPr>
          <p:cNvSpPr/>
          <p:nvPr/>
        </p:nvSpPr>
        <p:spPr>
          <a:xfrm>
            <a:off x="3893811" y="1413570"/>
            <a:ext cx="500970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==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!=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===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!==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区别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1E0C61-9BD3-428B-8E32-FFFA696E99DF}"/>
              </a:ext>
            </a:extLst>
          </p:cNvPr>
          <p:cNvSpPr txBox="1"/>
          <p:nvPr/>
        </p:nvSpPr>
        <p:spPr>
          <a:xfrm>
            <a:off x="1946021" y="2205658"/>
            <a:ext cx="8541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==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!=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不相同类型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的数据时，首先会自动将要进行比较的数据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转换成相同的数据类型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，然后再进行比较。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===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!==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不相同类型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的数据时，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不会进行数据类型的转换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C2D123-D1D4-4C03-B6D9-CAFEF1B56480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2.4.5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比较运算符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4DF003-0B62-4066-973E-6E7FAB42755C}"/>
              </a:ext>
            </a:extLst>
          </p:cNvPr>
          <p:cNvSpPr txBox="1"/>
          <p:nvPr/>
        </p:nvSpPr>
        <p:spPr>
          <a:xfrm>
            <a:off x="1486694" y="4647900"/>
            <a:ext cx="9217024" cy="133882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console.log(12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&gt;= 12);   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console.log(12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== '12');  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console.log(12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=== '12');   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269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逻辑运算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符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，能够使用逻辑运算符进行逻辑判断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49B52B9-DB76-4A24-8AA9-F73799F2E309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2.4.6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逻辑运算符</a:t>
            </a:r>
          </a:p>
        </p:txBody>
      </p:sp>
    </p:spTree>
    <p:extLst>
      <p:ext uri="{BB962C8B-B14F-4D97-AF65-F5344CB8AC3E}">
        <p14:creationId xmlns:p14="http://schemas.microsoft.com/office/powerpoint/2010/main" val="8079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197546"/>
            <a:ext cx="10441160" cy="69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条件判断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，下面列举一些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常用的逻辑运算符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9C7B88C-00C5-4042-B961-AD7B0D8C1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06144"/>
              </p:ext>
            </p:extLst>
          </p:nvPr>
        </p:nvGraphicFramePr>
        <p:xfrm>
          <a:off x="982638" y="2131206"/>
          <a:ext cx="10657185" cy="336249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22769314"/>
                    </a:ext>
                  </a:extLst>
                </a:gridCol>
                <a:gridCol w="5544617">
                  <a:extLst>
                    <a:ext uri="{9D8B030D-6E8A-4147-A177-3AD203B41FA5}">
                      <a16:colId xmlns:a16="http://schemas.microsoft.com/office/drawing/2014/main" val="2120111512"/>
                    </a:ext>
                  </a:extLst>
                </a:gridCol>
              </a:tblGrid>
              <a:tr h="650516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运算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示例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336"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&amp;&amp;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&amp;&amp; b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如果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true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，则输出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的值；如果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false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，则输出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610"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||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 || b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如果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true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，则输出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的值；如果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false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，则输出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的值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032"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!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!a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若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true</a:t>
                      </a: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，结果为</a:t>
                      </a:r>
                      <a:r>
                        <a:rPr lang="en-US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false</a:t>
                      </a:r>
                      <a:r>
                        <a:rPr lang="zh-CN" altLang="zh-CN" sz="2000" b="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，否则相反</a:t>
                      </a:r>
                      <a:endParaRPr lang="zh-CN" altLang="en-US" sz="20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2212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804D06E-FC21-4934-B082-BCA75E33EAE0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2.4.6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逻辑运算符</a:t>
            </a:r>
          </a:p>
        </p:txBody>
      </p:sp>
    </p:spTree>
    <p:extLst>
      <p:ext uri="{BB962C8B-B14F-4D97-AF65-F5344CB8AC3E}">
        <p14:creationId xmlns:p14="http://schemas.microsoft.com/office/powerpoint/2010/main" val="6984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4050476-582B-401C-894A-12AF5EAC3665}"/>
              </a:ext>
            </a:extLst>
          </p:cNvPr>
          <p:cNvSpPr txBox="1"/>
          <p:nvPr/>
        </p:nvSpPr>
        <p:spPr>
          <a:xfrm>
            <a:off x="1054646" y="1053530"/>
            <a:ext cx="10441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逻辑运算符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的使用。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7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74BC36-D0DA-438E-9EB5-E0339A9BB5EF}"/>
              </a:ext>
            </a:extLst>
          </p:cNvPr>
          <p:cNvSpPr txBox="1"/>
          <p:nvPr/>
        </p:nvSpPr>
        <p:spPr>
          <a:xfrm>
            <a:off x="2062758" y="1769111"/>
            <a:ext cx="8136904" cy="438536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逻辑“与”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console.log(123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&amp;&amp; 456);	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456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console.log(0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&amp;&amp; 456);	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1 &amp;&amp; 3 &gt; 1); 		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1 &amp;&amp; 3 &gt; 1); 		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逻辑“或”</a:t>
            </a: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console.log(123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|| 456);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console.log(0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|| 456);	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456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1 || 3 &lt; 1); 		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console.log(2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1 || 3 &lt; 1); 		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逻辑“非”</a:t>
            </a: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(!(2 &gt; 1)); 	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console.log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(!(2 &lt; 1)); 		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68C032-4D38-4333-95F2-A5946DEE94DC}"/>
              </a:ext>
            </a:extLst>
          </p:cNvPr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2.4.6 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逻辑运算符</a:t>
            </a:r>
          </a:p>
        </p:txBody>
      </p:sp>
    </p:spTree>
    <p:extLst>
      <p:ext uri="{BB962C8B-B14F-4D97-AF65-F5344CB8AC3E}">
        <p14:creationId xmlns:p14="http://schemas.microsoft.com/office/powerpoint/2010/main" val="2600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11230</TotalTime>
  <Words>9917</Words>
  <Application>Microsoft Office PowerPoint</Application>
  <PresentationFormat>自定义</PresentationFormat>
  <Paragraphs>1388</Paragraphs>
  <Slides>170</Slides>
  <Notes>92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170</vt:i4>
      </vt:variant>
    </vt:vector>
  </HeadingPairs>
  <TitlesOfParts>
    <vt:vector size="185" baseType="lpstr">
      <vt:lpstr>Source Han Sans K Bold</vt:lpstr>
      <vt:lpstr>思源黑体 CN Medium</vt:lpstr>
      <vt:lpstr>思源黑体 CN Regular</vt:lpstr>
      <vt:lpstr>宋体</vt:lpstr>
      <vt:lpstr>Microsoft YaHei</vt:lpstr>
      <vt:lpstr>Microsoft YaHei</vt:lpstr>
      <vt:lpstr>字魂105号-简雅黑</vt:lpstr>
      <vt:lpstr>字魂58号-创中黑</vt:lpstr>
      <vt:lpstr>Arial</vt:lpstr>
      <vt:lpstr>Calibri</vt:lpstr>
      <vt:lpstr>Courier New</vt:lpstr>
      <vt:lpstr>Verdana</vt:lpstr>
      <vt:lpstr>Wingdings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hd</cp:lastModifiedBy>
  <cp:revision>3220</cp:revision>
  <dcterms:created xsi:type="dcterms:W3CDTF">2020-11-09T06:56:00Z</dcterms:created>
  <dcterms:modified xsi:type="dcterms:W3CDTF">2022-10-28T06:45:06Z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